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Slab"/>
      <p:regular r:id="rId18"/>
      <p:bold r:id="rId19"/>
    </p:embeddedFont>
    <p:embeddedFont>
      <p:font typeface="Noto Sans SC"/>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otoSansSC-regular.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NotoSansSC-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Slab-bold.fntdata"/><Relationship Id="rId6" Type="http://schemas.openxmlformats.org/officeDocument/2006/relationships/slide" Target="slides/slide1.xml"/><Relationship Id="rId18" Type="http://schemas.openxmlformats.org/officeDocument/2006/relationships/font" Target="fonts/RobotoSlab-regular.fntdata"/><Relationship Id="rId7" Type="http://schemas.openxmlformats.org/officeDocument/2006/relationships/slide" Target="slides/slide2.xml"/><Relationship Id="rId8" Type="http://schemas.openxmlformats.org/officeDocument/2006/relationships/slide" Target="slides/slide3.xml"/></Relationships>
</file>

<file path=ppt/media/image10.jp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 name="Shape 23"/>
        <p:cNvGrpSpPr/>
        <p:nvPr/>
      </p:nvGrpSpPr>
      <p:grpSpPr>
        <a:xfrm>
          <a:off x="0" y="0"/>
          <a:ext cx="0" cy="0"/>
          <a:chOff x="0" y="0"/>
          <a:chExt cx="0" cy="0"/>
        </a:xfrm>
      </p:grpSpPr>
      <p:sp>
        <p:nvSpPr>
          <p:cNvPr id="24" name="Google Shape;24;g1ed219f4206_0_87: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 name="Google Shape;25;g1ed219f4206_0_87: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 name="Google Shape;26;g1ed219f4206_0_87: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ed219f4206_0_24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g1ed219f4206_0_24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A-star was the most effective agent we implemented.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A-star agent performs the search using a priority queue in heap memory, and is the most efficient search algorithm we implemented.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A-star agent is nearly as fast as the reflex agent. In fact when the boat does not need to turn, because it is headed downwind, the A-star agent uses the reflex agent instead of doing costly calculations.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agent does tack more frequently that perhaps might be ideal in a real sailboat, but this behavior can likely be modified by either adjusting the game physics or by adjusting the objective function.</a:t>
            </a:r>
            <a:endParaRPr/>
          </a:p>
        </p:txBody>
      </p:sp>
      <p:sp>
        <p:nvSpPr>
          <p:cNvPr id="105" name="Google Shape;105;g1ed219f4206_0_24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ed219f4206_0_26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3" name="Google Shape;113;g1ed219f4206_0_26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en">
                <a:solidFill>
                  <a:schemeClr val="dk1"/>
                </a:solidFill>
              </a:rPr>
              <a:t>In conclusion, the A-star search agent meets all the initial requirements of the project, which was to create an agent that can successfully navigate the boat to a set point. </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
                <a:solidFill>
                  <a:schemeClr val="dk1"/>
                </a:solidFill>
              </a:rPr>
              <a:t>We demonstrated all agents that we created because we believe there is value in seeing how the different strategies can be used to solve the same problem.</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
                <a:solidFill>
                  <a:schemeClr val="dk1"/>
                </a:solidFill>
              </a:rPr>
              <a:t>Further development of the AI agent may look into alternative heuristics, and may also look at alternatives in transition models.</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rtl="0" algn="l">
              <a:spcBef>
                <a:spcPts val="0"/>
              </a:spcBef>
              <a:spcAft>
                <a:spcPts val="0"/>
              </a:spcAft>
              <a:buClr>
                <a:schemeClr val="dk1"/>
              </a:buClr>
              <a:buFont typeface="Arial"/>
              <a:buNone/>
            </a:pPr>
            <a:r>
              <a:rPr lang="en">
                <a:solidFill>
                  <a:schemeClr val="dk1"/>
                </a:solidFill>
              </a:rPr>
              <a:t>Overall we are very pleased with the outcome of this project. We learned alot while implementing the different agents and tuning their behavior to the specific needs of the game.</a:t>
            </a:r>
            <a:endParaRPr/>
          </a:p>
        </p:txBody>
      </p:sp>
      <p:sp>
        <p:nvSpPr>
          <p:cNvPr id="114" name="Google Shape;114;g1ed219f4206_0_26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a5da7924f5_0_107: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g2a5da7924f5_0_107: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en">
                <a:solidFill>
                  <a:schemeClr val="dk1"/>
                </a:solidFill>
              </a:rPr>
              <a:t>This concludes the presentation. Thank you.</a:t>
            </a:r>
            <a:endParaRPr/>
          </a:p>
        </p:txBody>
      </p:sp>
      <p:sp>
        <p:nvSpPr>
          <p:cNvPr id="123" name="Google Shape;123;g2a5da7924f5_0_107: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 name="Shape 31"/>
        <p:cNvGrpSpPr/>
        <p:nvPr/>
      </p:nvGrpSpPr>
      <p:grpSpPr>
        <a:xfrm>
          <a:off x="0" y="0"/>
          <a:ext cx="0" cy="0"/>
          <a:chOff x="0" y="0"/>
          <a:chExt cx="0" cy="0"/>
        </a:xfrm>
      </p:grpSpPr>
      <p:sp>
        <p:nvSpPr>
          <p:cNvPr id="32" name="Google Shape;32;g1ed219f4206_0_10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 name="Google Shape;33;g1ed219f4206_0_10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In this presentation, we will discuss the process of designing and implementing an Auto Sailor AI agent. We will begin with the basis of the project, discuss how existing sail navigation software influenced our designs, demonstrate our implementations, and present our results.</a:t>
            </a:r>
            <a:endParaRPr/>
          </a:p>
        </p:txBody>
      </p:sp>
      <p:sp>
        <p:nvSpPr>
          <p:cNvPr id="34" name="Google Shape;34;g1ed219f4206_0_10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g1ed219f4206_0_17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 name="Google Shape;41;g1ed219f4206_0_17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[read slide]</a:t>
            </a:r>
            <a:endParaRPr/>
          </a:p>
        </p:txBody>
      </p:sp>
      <p:sp>
        <p:nvSpPr>
          <p:cNvPr id="42" name="Google Shape;42;g1ed219f4206_0_17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g1ed219f4206_0_14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 name="Google Shape;50;g1ed219f4206_0_14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[read slide]</a:t>
            </a:r>
            <a:endParaRPr/>
          </a:p>
        </p:txBody>
      </p:sp>
      <p:sp>
        <p:nvSpPr>
          <p:cNvPr id="51" name="Google Shape;51;g1ed219f4206_0_14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ed219f4206_0_185: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 name="Google Shape;59;g1ed219f4206_0_185: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[read slide]</a:t>
            </a:r>
            <a:endParaRPr/>
          </a:p>
        </p:txBody>
      </p:sp>
      <p:sp>
        <p:nvSpPr>
          <p:cNvPr id="60" name="Google Shape;60;g1ed219f4206_0_185: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ed219f4206_0_19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 name="Google Shape;68;g1ed219f4206_0_19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[read slide]</a:t>
            </a:r>
            <a:endParaRPr/>
          </a:p>
        </p:txBody>
      </p:sp>
      <p:sp>
        <p:nvSpPr>
          <p:cNvPr id="69" name="Google Shape;69;g1ed219f4206_0_19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ed219f4206_0_207: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 name="Google Shape;77;g1ed219f4206_0_207: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We first created a reflex agent to use for comparison to our search agents.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reflex agent generates a set of three future states, based on the action list. The agent then chooses the action that produces the maximum radial velocity towards the target. The choice is tempered by a turning penalty which is intended to discourage the agent from quick turns at high speed.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reflex agent successfully navigates to the target, but is supported by complicated casing in the code. The route it produces is also not optimal.</a:t>
            </a:r>
            <a:endParaRPr/>
          </a:p>
        </p:txBody>
      </p:sp>
      <p:sp>
        <p:nvSpPr>
          <p:cNvPr id="78" name="Google Shape;78;g1ed219f4206_0_207: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ed219f4206_0_22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g1ed219f4206_0_22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Next we will present our greedy </a:t>
            </a:r>
            <a:r>
              <a:rPr lang="en"/>
              <a:t>depth-limited search agent.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greedy DLS agent recursively creates a search tree, and at each step, chooses the locally best result based on Manhattan distance. The depth of the search tree is limited dynamically. When the vessel is farther away from the target, it generates a longer tree. The idea is that nearer the target, fewer actions are needed to successfully navigate.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see on the demo that the agent chooses to turn very far away from the target point, which is not optimal. This is because the agent makes greedy decisions, not considering long-term payoff. The agent is also considerably slower to run than the reflex agent.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greedy depth-limited search is not a very good approach. We next implemented depth-limited search.</a:t>
            </a:r>
            <a:endParaRPr/>
          </a:p>
        </p:txBody>
      </p:sp>
      <p:sp>
        <p:nvSpPr>
          <p:cNvPr id="87" name="Google Shape;87;g1ed219f4206_0_22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ed219f4206_0_235: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g1ed219f4206_0_235: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This was an improvement over greedy depth-limited search.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DLS agent uses a priority queue to manage states and choose the best actions, and otherwise is similar to greedy DLS. The results of the DLS agent are slightly better than the greedy DLS agent, but it is noticeably slower to run.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made a number of modifications to this one in an effort to speed it up, but in the end the slow start-up time makes it unsuitable for a game environment.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would maybe be a valid approach if we figured out some sort of pruning criteria, but that would require a lot of tweaking and testing. And we still wanted to implement A*.</a:t>
            </a:r>
            <a:endParaRPr/>
          </a:p>
        </p:txBody>
      </p:sp>
      <p:sp>
        <p:nvSpPr>
          <p:cNvPr id="96" name="Google Shape;96;g1ed219f4206_0_235: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_slides">
  <p:cSld name="Cover_slides">
    <p:bg>
      <p:bgPr>
        <a:solidFill>
          <a:srgbClr val="FFFFFF"/>
        </a:solidFill>
      </p:bgPr>
    </p:bg>
    <p:spTree>
      <p:nvGrpSpPr>
        <p:cNvPr id="6" name="Shape 6"/>
        <p:cNvGrpSpPr/>
        <p:nvPr/>
      </p:nvGrpSpPr>
      <p:grpSpPr>
        <a:xfrm>
          <a:off x="0" y="0"/>
          <a:ext cx="0" cy="0"/>
          <a:chOff x="0" y="0"/>
          <a:chExt cx="0" cy="0"/>
        </a:xfrm>
      </p:grpSpPr>
      <p:pic>
        <p:nvPicPr>
          <p:cNvPr descr="https://assets.mindshow.fun/themes/blue_sea_waves_sea_swallows_vplus_20230307/Cover-bg.jpg" id="7" name="Google Shape;7;p2"/>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talog_slides">
  <p:cSld name="Catalog_slides">
    <p:bg>
      <p:bgPr>
        <a:solidFill>
          <a:srgbClr val="FFFFFF"/>
        </a:solidFill>
      </p:bgPr>
    </p:bg>
    <p:spTree>
      <p:nvGrpSpPr>
        <p:cNvPr id="8" name="Shape 8"/>
        <p:cNvGrpSpPr/>
        <p:nvPr/>
      </p:nvGrpSpPr>
      <p:grpSpPr>
        <a:xfrm>
          <a:off x="0" y="0"/>
          <a:ext cx="0" cy="0"/>
          <a:chOff x="0" y="0"/>
          <a:chExt cx="0" cy="0"/>
        </a:xfrm>
      </p:grpSpPr>
      <p:pic>
        <p:nvPicPr>
          <p:cNvPr descr="https://assets.mindshow.fun/themes/blue_sea_waves_sea_swallows_vplus_20230307/Catalog-bg.jpg" id="9" name="Google Shape;9;p3"/>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ssion_slides">
  <p:cSld name="Session_slides">
    <p:bg>
      <p:bgPr>
        <a:solidFill>
          <a:srgbClr val="FFFFFF"/>
        </a:solidFill>
      </p:bgPr>
    </p:bg>
    <p:spTree>
      <p:nvGrpSpPr>
        <p:cNvPr id="10" name="Shape 10"/>
        <p:cNvGrpSpPr/>
        <p:nvPr/>
      </p:nvGrpSpPr>
      <p:grpSpPr>
        <a:xfrm>
          <a:off x="0" y="0"/>
          <a:ext cx="0" cy="0"/>
          <a:chOff x="0" y="0"/>
          <a:chExt cx="0" cy="0"/>
        </a:xfrm>
      </p:grpSpPr>
      <p:pic>
        <p:nvPicPr>
          <p:cNvPr descr="https://assets.mindshow.fun/themes/blue_sea_waves_sea_swallows_vplus_20230307/Session-bg.jpg" id="11" name="Google Shape;11;p4"/>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_slides">
  <p:cSld name="Content_slides">
    <p:bg>
      <p:bgPr>
        <a:solidFill>
          <a:srgbClr val="E5EBF5"/>
        </a:solidFill>
      </p:bgPr>
    </p:bg>
    <p:spTree>
      <p:nvGrpSpPr>
        <p:cNvPr id="12" name="Shape 1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_slides">
  <p:cSld name="End_slides">
    <p:bg>
      <p:bgPr>
        <a:solidFill>
          <a:srgbClr val="FFFFFF"/>
        </a:solidFill>
      </p:bgPr>
    </p:bg>
    <p:spTree>
      <p:nvGrpSpPr>
        <p:cNvPr id="13" name="Shape 13"/>
        <p:cNvGrpSpPr/>
        <p:nvPr/>
      </p:nvGrpSpPr>
      <p:grpSpPr>
        <a:xfrm>
          <a:off x="0" y="0"/>
          <a:ext cx="0" cy="0"/>
          <a:chOff x="0" y="0"/>
          <a:chExt cx="0" cy="0"/>
        </a:xfrm>
      </p:grpSpPr>
      <p:pic>
        <p:nvPicPr>
          <p:cNvPr descr="https://assets.mindshow.fun/themes/blue_sea_waves_sea_swallows_vplus_20230307/Cover-bg.jpg" id="14" name="Google Shape;14;p6"/>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15" name="Shape 1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sp>
        <p:nvSpPr>
          <p:cNvPr id="17" name="Google Shape;17;p8"/>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8" name="Google Shape;18;p8"/>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9" name="Google Shape;19;p8"/>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20" name="Google Shape;20;p8"/>
          <p:cNvSpPr txBox="1"/>
          <p:nvPr>
            <p:ph type="ctrTitle"/>
          </p:nvPr>
        </p:nvSpPr>
        <p:spPr>
          <a:xfrm>
            <a:off x="1680302" y="1188925"/>
            <a:ext cx="5783400" cy="145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Char char="●"/>
              <a:defRPr sz="4000"/>
            </a:lvl1pPr>
            <a:lvl2pPr lvl="1" rtl="0" algn="ctr">
              <a:spcBef>
                <a:spcPts val="0"/>
              </a:spcBef>
              <a:spcAft>
                <a:spcPts val="0"/>
              </a:spcAft>
              <a:buSzPts val="4000"/>
              <a:buChar char="○"/>
              <a:defRPr sz="4000"/>
            </a:lvl2pPr>
            <a:lvl3pPr lvl="2" rtl="0" algn="ctr">
              <a:spcBef>
                <a:spcPts val="0"/>
              </a:spcBef>
              <a:spcAft>
                <a:spcPts val="0"/>
              </a:spcAft>
              <a:buSzPts val="4000"/>
              <a:buChar char="■"/>
              <a:defRPr sz="4000"/>
            </a:lvl3pPr>
            <a:lvl4pPr lvl="3" rtl="0" algn="ctr">
              <a:spcBef>
                <a:spcPts val="0"/>
              </a:spcBef>
              <a:spcAft>
                <a:spcPts val="0"/>
              </a:spcAft>
              <a:buSzPts val="4000"/>
              <a:buChar char="●"/>
              <a:defRPr sz="4000"/>
            </a:lvl4pPr>
            <a:lvl5pPr lvl="4" rtl="0" algn="ctr">
              <a:spcBef>
                <a:spcPts val="0"/>
              </a:spcBef>
              <a:spcAft>
                <a:spcPts val="0"/>
              </a:spcAft>
              <a:buSzPts val="4000"/>
              <a:buChar char="○"/>
              <a:defRPr sz="4000"/>
            </a:lvl5pPr>
            <a:lvl6pPr lvl="5" rtl="0" algn="ctr">
              <a:spcBef>
                <a:spcPts val="0"/>
              </a:spcBef>
              <a:spcAft>
                <a:spcPts val="0"/>
              </a:spcAft>
              <a:buSzPts val="4000"/>
              <a:buChar char="■"/>
              <a:defRPr sz="4000"/>
            </a:lvl6pPr>
            <a:lvl7pPr lvl="6" rtl="0" algn="ctr">
              <a:spcBef>
                <a:spcPts val="0"/>
              </a:spcBef>
              <a:spcAft>
                <a:spcPts val="0"/>
              </a:spcAft>
              <a:buSzPts val="4000"/>
              <a:buChar char="●"/>
              <a:defRPr sz="4000"/>
            </a:lvl7pPr>
            <a:lvl8pPr lvl="7" rtl="0" algn="ctr">
              <a:spcBef>
                <a:spcPts val="0"/>
              </a:spcBef>
              <a:spcAft>
                <a:spcPts val="0"/>
              </a:spcAft>
              <a:buSzPts val="4000"/>
              <a:buChar char="○"/>
              <a:defRPr sz="4000"/>
            </a:lvl8pPr>
            <a:lvl9pPr lvl="8" rtl="0" algn="ctr">
              <a:spcBef>
                <a:spcPts val="0"/>
              </a:spcBef>
              <a:spcAft>
                <a:spcPts val="0"/>
              </a:spcAft>
              <a:buSzPts val="4000"/>
              <a:buChar char="■"/>
              <a:defRPr sz="4000"/>
            </a:lvl9pPr>
          </a:lstStyle>
          <a:p/>
        </p:txBody>
      </p:sp>
      <p:sp>
        <p:nvSpPr>
          <p:cNvPr id="21" name="Google Shape;21;p8"/>
          <p:cNvSpPr txBox="1"/>
          <p:nvPr>
            <p:ph idx="1" type="subTitle"/>
          </p:nvPr>
        </p:nvSpPr>
        <p:spPr>
          <a:xfrm>
            <a:off x="1680302" y="3049450"/>
            <a:ext cx="5783400" cy="909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rt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22" name="Google Shape;22;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hyperlink" Target="http://drive.google.com/file/d/1qBX-jdagiDty0rQj7rY0j7o4BM71BnpG/view" TargetMode="External"/><Relationship Id="rId5"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1.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jpg"/><Relationship Id="rId4" Type="http://schemas.openxmlformats.org/officeDocument/2006/relationships/hyperlink" Target="http://drive.google.com/file/d/1xOALoddz42pDhM-p0zeDvhSeFbigl8YG/view" TargetMode="External"/><Relationship Id="rId5"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jpg"/><Relationship Id="rId4" Type="http://schemas.openxmlformats.org/officeDocument/2006/relationships/hyperlink" Target="http://drive.google.com/file/d/1_0UqET0tW3FKICcPz6kKou6fdGAr4gce/view" TargetMode="External"/><Relationship Id="rId5"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hyperlink" Target="http://drive.google.com/file/d/1hMAG0zlsmo7kPkmm2dCX80oF_tBoOYR7/view" TargetMode="External"/><Relationship Id="rId5"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 name="Shape 27"/>
        <p:cNvGrpSpPr/>
        <p:nvPr/>
      </p:nvGrpSpPr>
      <p:grpSpPr>
        <a:xfrm>
          <a:off x="0" y="0"/>
          <a:ext cx="0" cy="0"/>
          <a:chOff x="0" y="0"/>
          <a:chExt cx="0" cy="0"/>
        </a:xfrm>
      </p:grpSpPr>
      <p:sp>
        <p:nvSpPr>
          <p:cNvPr id="28" name="Google Shape;28;p9"/>
          <p:cNvSpPr/>
          <p:nvPr/>
        </p:nvSpPr>
        <p:spPr>
          <a:xfrm>
            <a:off x="685800" y="1014413"/>
            <a:ext cx="4125300" cy="11715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rgbClr val="062486"/>
              </a:buClr>
              <a:buSzPts val="4800"/>
              <a:buFont typeface="Arial"/>
              <a:buNone/>
            </a:pPr>
            <a:r>
              <a:rPr b="1" i="0" lang="en" sz="4800" u="none" cap="none" strike="noStrike">
                <a:solidFill>
                  <a:srgbClr val="062486"/>
                </a:solidFill>
                <a:latin typeface="Arial"/>
                <a:ea typeface="Arial"/>
                <a:cs typeface="Arial"/>
                <a:sym typeface="Arial"/>
              </a:rPr>
              <a:t>Auto Sailor</a:t>
            </a:r>
            <a:endParaRPr b="0" i="0" sz="4800" u="none" cap="none" strike="noStrike">
              <a:solidFill>
                <a:schemeClr val="dk1"/>
              </a:solidFill>
              <a:latin typeface="Calibri"/>
              <a:ea typeface="Calibri"/>
              <a:cs typeface="Calibri"/>
              <a:sym typeface="Calibri"/>
            </a:endParaRPr>
          </a:p>
        </p:txBody>
      </p:sp>
      <p:sp>
        <p:nvSpPr>
          <p:cNvPr id="29" name="Google Shape;29;p9"/>
          <p:cNvSpPr/>
          <p:nvPr/>
        </p:nvSpPr>
        <p:spPr>
          <a:xfrm>
            <a:off x="685800" y="2390775"/>
            <a:ext cx="3853800" cy="752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83838"/>
              </a:buClr>
              <a:buSzPts val="1728"/>
              <a:buFont typeface="Arial"/>
              <a:buNone/>
            </a:pPr>
            <a:r>
              <a:rPr b="0" i="0" lang="en" sz="1728" u="none" cap="none" strike="noStrike">
                <a:solidFill>
                  <a:srgbClr val="383838"/>
                </a:solidFill>
                <a:latin typeface="Arial"/>
                <a:ea typeface="Arial"/>
                <a:cs typeface="Arial"/>
                <a:sym typeface="Arial"/>
              </a:rPr>
              <a:t>CS5100 Final Project</a:t>
            </a:r>
            <a:endParaRPr b="0" i="0" sz="1728" u="none" cap="none" strike="noStrike">
              <a:solidFill>
                <a:schemeClr val="dk1"/>
              </a:solidFill>
              <a:latin typeface="Calibri"/>
              <a:ea typeface="Calibri"/>
              <a:cs typeface="Calibri"/>
              <a:sym typeface="Calibri"/>
            </a:endParaRPr>
          </a:p>
        </p:txBody>
      </p:sp>
      <p:sp>
        <p:nvSpPr>
          <p:cNvPr id="30" name="Google Shape;30;p9"/>
          <p:cNvSpPr/>
          <p:nvPr/>
        </p:nvSpPr>
        <p:spPr>
          <a:xfrm>
            <a:off x="685800" y="3741500"/>
            <a:ext cx="5126400" cy="5430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383838"/>
              </a:buClr>
              <a:buSzPts val="1200"/>
              <a:buFont typeface="Noto Sans SC"/>
              <a:buNone/>
            </a:pPr>
            <a:r>
              <a:rPr b="0" i="0" lang="en" sz="1200" u="none" cap="none" strike="noStrike">
                <a:solidFill>
                  <a:srgbClr val="383838"/>
                </a:solidFill>
                <a:latin typeface="Noto Sans SC"/>
                <a:ea typeface="Noto Sans SC"/>
                <a:cs typeface="Noto Sans SC"/>
                <a:sym typeface="Noto Sans SC"/>
              </a:rPr>
              <a:t>Jasmine Owens, Srikanth Bonkuri, Josh Nougaret, Yue Yao</a:t>
            </a:r>
            <a:endParaRPr b="0" i="0" sz="1200" u="none" cap="none" strike="noStrike">
              <a:solidFill>
                <a:schemeClr val="dk1"/>
              </a:solidFill>
              <a:latin typeface="Calibri"/>
              <a:ea typeface="Calibri"/>
              <a:cs typeface="Calibri"/>
              <a:sym typeface="Calibri"/>
            </a:endParaRPr>
          </a:p>
          <a:p>
            <a:pPr indent="0" lvl="0" marL="0" marR="0" rtl="0" algn="l">
              <a:lnSpc>
                <a:spcPct val="150000"/>
              </a:lnSpc>
              <a:spcBef>
                <a:spcPts val="0"/>
              </a:spcBef>
              <a:spcAft>
                <a:spcPts val="0"/>
              </a:spcAft>
              <a:buClr>
                <a:srgbClr val="383838"/>
              </a:buClr>
              <a:buSzPts val="1200"/>
              <a:buFont typeface="Noto Sans SC"/>
              <a:buNone/>
            </a:pPr>
            <a:r>
              <a:rPr b="0" i="0" lang="en" sz="1200" u="none" cap="none" strike="noStrike">
                <a:solidFill>
                  <a:srgbClr val="383838"/>
                </a:solidFill>
                <a:latin typeface="Noto Sans SC"/>
                <a:ea typeface="Noto Sans SC"/>
                <a:cs typeface="Noto Sans SC"/>
                <a:sym typeface="Noto Sans SC"/>
              </a:rPr>
              <a:t>2023-1</a:t>
            </a:r>
            <a:r>
              <a:rPr lang="en" sz="1200">
                <a:solidFill>
                  <a:srgbClr val="383838"/>
                </a:solidFill>
                <a:latin typeface="Noto Sans SC"/>
                <a:ea typeface="Noto Sans SC"/>
                <a:cs typeface="Noto Sans SC"/>
                <a:sym typeface="Noto Sans SC"/>
              </a:rPr>
              <a:t>2-12</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8"/>
          <p:cNvSpPr/>
          <p:nvPr/>
        </p:nvSpPr>
        <p:spPr>
          <a:xfrm>
            <a:off x="911099" y="0"/>
            <a:ext cx="7321800" cy="8193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062486"/>
              </a:buClr>
              <a:buSzPts val="3840"/>
              <a:buFont typeface="Arial"/>
              <a:buNone/>
            </a:pPr>
            <a:r>
              <a:rPr b="1" lang="en" sz="3840">
                <a:solidFill>
                  <a:srgbClr val="062486"/>
                </a:solidFill>
              </a:rPr>
              <a:t>Agent Details</a:t>
            </a:r>
            <a:r>
              <a:rPr b="1" i="0" lang="en" sz="3600" u="none" cap="none" strike="noStrike">
                <a:solidFill>
                  <a:srgbClr val="062486"/>
                </a:solidFill>
                <a:latin typeface="Arial"/>
                <a:ea typeface="Arial"/>
                <a:cs typeface="Arial"/>
                <a:sym typeface="Arial"/>
              </a:rPr>
              <a:t>: </a:t>
            </a:r>
            <a:r>
              <a:rPr b="1" i="1" lang="en" sz="3600">
                <a:solidFill>
                  <a:srgbClr val="062486"/>
                </a:solidFill>
              </a:rPr>
              <a:t>A*</a:t>
            </a:r>
            <a:endParaRPr b="0" i="1" sz="3600" u="none" cap="none" strike="noStrike">
              <a:solidFill>
                <a:srgbClr val="062486"/>
              </a:solidFill>
              <a:latin typeface="Calibri"/>
              <a:ea typeface="Calibri"/>
              <a:cs typeface="Calibri"/>
              <a:sym typeface="Calibri"/>
            </a:endParaRPr>
          </a:p>
        </p:txBody>
      </p:sp>
      <p:sp>
        <p:nvSpPr>
          <p:cNvPr id="108" name="Google Shape;108;p18"/>
          <p:cNvSpPr/>
          <p:nvPr/>
        </p:nvSpPr>
        <p:spPr>
          <a:xfrm>
            <a:off x="223575" y="2202800"/>
            <a:ext cx="2168400" cy="14694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b="1" lang="en" sz="1600">
                <a:solidFill>
                  <a:srgbClr val="383838"/>
                </a:solidFill>
              </a:rPr>
              <a:t>Pros</a:t>
            </a:r>
            <a:r>
              <a:rPr lang="en" sz="1600">
                <a:solidFill>
                  <a:srgbClr val="383838"/>
                </a:solidFill>
              </a:rPr>
              <a:t>:</a:t>
            </a:r>
            <a:endParaRPr sz="1600">
              <a:solidFill>
                <a:srgbClr val="383838"/>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Fast</a:t>
            </a:r>
            <a:endParaRPr>
              <a:solidFill>
                <a:srgbClr val="383838"/>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Effective</a:t>
            </a:r>
            <a:endParaRPr>
              <a:solidFill>
                <a:srgbClr val="383838"/>
              </a:solidFill>
            </a:endParaRPr>
          </a:p>
          <a:p>
            <a:pPr indent="0" lvl="0" marL="0" marR="0" rtl="0" algn="l">
              <a:lnSpc>
                <a:spcPct val="115000"/>
              </a:lnSpc>
              <a:spcBef>
                <a:spcPts val="0"/>
              </a:spcBef>
              <a:spcAft>
                <a:spcPts val="0"/>
              </a:spcAft>
              <a:buNone/>
            </a:pPr>
            <a:r>
              <a:rPr b="1" lang="en" sz="1600">
                <a:solidFill>
                  <a:srgbClr val="383838"/>
                </a:solidFill>
              </a:rPr>
              <a:t>Cons</a:t>
            </a:r>
            <a:r>
              <a:rPr lang="en" sz="1600">
                <a:solidFill>
                  <a:srgbClr val="383838"/>
                </a:solidFill>
              </a:rPr>
              <a:t>:</a:t>
            </a:r>
            <a:endParaRPr sz="1600">
              <a:solidFill>
                <a:srgbClr val="383838"/>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Code is complicated</a:t>
            </a:r>
            <a:endParaRPr i="0" u="none" cap="none" strike="noStrike">
              <a:solidFill>
                <a:schemeClr val="dk1"/>
              </a:solidFill>
            </a:endParaRPr>
          </a:p>
        </p:txBody>
      </p:sp>
      <p:pic>
        <p:nvPicPr>
          <p:cNvPr id="109" name="Google Shape;109;p18"/>
          <p:cNvPicPr preferRelativeResize="0"/>
          <p:nvPr/>
        </p:nvPicPr>
        <p:blipFill>
          <a:blip r:embed="rId3">
            <a:alphaModFix/>
          </a:blip>
          <a:stretch>
            <a:fillRect/>
          </a:stretch>
        </p:blipFill>
        <p:spPr>
          <a:xfrm>
            <a:off x="8232900" y="0"/>
            <a:ext cx="914400" cy="914400"/>
          </a:xfrm>
          <a:prstGeom prst="ellipse">
            <a:avLst/>
          </a:prstGeom>
          <a:noFill/>
          <a:ln cap="flat" cmpd="sng" w="19050">
            <a:solidFill>
              <a:srgbClr val="062486"/>
            </a:solidFill>
            <a:prstDash val="solid"/>
            <a:round/>
            <a:headEnd len="sm" w="sm" type="none"/>
            <a:tailEnd len="sm" w="sm" type="none"/>
          </a:ln>
        </p:spPr>
      </p:pic>
      <p:pic>
        <p:nvPicPr>
          <p:cNvPr id="110" name="Google Shape;110;p18" title="aStar.mov">
            <a:hlinkClick r:id="rId4"/>
          </p:cNvPr>
          <p:cNvPicPr preferRelativeResize="0"/>
          <p:nvPr/>
        </p:nvPicPr>
        <p:blipFill>
          <a:blip r:embed="rId5">
            <a:alphaModFix/>
          </a:blip>
          <a:stretch>
            <a:fillRect/>
          </a:stretch>
        </p:blipFill>
        <p:spPr>
          <a:xfrm>
            <a:off x="2391975" y="1120099"/>
            <a:ext cx="6755323" cy="4023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p:nvPr/>
        </p:nvSpPr>
        <p:spPr>
          <a:xfrm>
            <a:off x="1008225" y="1233588"/>
            <a:ext cx="1452600" cy="1233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062486"/>
              </a:buClr>
              <a:buSzPts val="5400"/>
              <a:buFont typeface="Arial"/>
              <a:buNone/>
            </a:pPr>
            <a:r>
              <a:rPr b="1" i="0" lang="en" sz="5400" u="none" cap="none" strike="noStrike">
                <a:solidFill>
                  <a:srgbClr val="062486"/>
                </a:solidFill>
                <a:latin typeface="Arial"/>
                <a:ea typeface="Arial"/>
                <a:cs typeface="Arial"/>
                <a:sym typeface="Arial"/>
              </a:rPr>
              <a:t>0</a:t>
            </a:r>
            <a:r>
              <a:rPr b="1" lang="en" sz="5400">
                <a:solidFill>
                  <a:srgbClr val="062486"/>
                </a:solidFill>
              </a:rPr>
              <a:t>5</a:t>
            </a:r>
            <a:endParaRPr b="0" i="0" sz="5400" u="none" cap="none" strike="noStrike">
              <a:solidFill>
                <a:schemeClr val="dk1"/>
              </a:solidFill>
              <a:latin typeface="Calibri"/>
              <a:ea typeface="Calibri"/>
              <a:cs typeface="Calibri"/>
              <a:sym typeface="Calibri"/>
            </a:endParaRPr>
          </a:p>
        </p:txBody>
      </p:sp>
      <p:sp>
        <p:nvSpPr>
          <p:cNvPr id="117" name="Google Shape;117;p19"/>
          <p:cNvSpPr/>
          <p:nvPr/>
        </p:nvSpPr>
        <p:spPr>
          <a:xfrm>
            <a:off x="4110400" y="0"/>
            <a:ext cx="5033700" cy="123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62486"/>
              </a:buClr>
              <a:buSzPts val="3840"/>
              <a:buFont typeface="Arial"/>
              <a:buNone/>
            </a:pPr>
            <a:r>
              <a:rPr b="1" lang="en" sz="3840">
                <a:solidFill>
                  <a:srgbClr val="062486"/>
                </a:solidFill>
              </a:rPr>
              <a:t>Conclusion</a:t>
            </a:r>
            <a:endParaRPr b="0" i="0" sz="3840" u="none" cap="none" strike="noStrike">
              <a:solidFill>
                <a:schemeClr val="dk1"/>
              </a:solidFill>
              <a:latin typeface="Calibri"/>
              <a:ea typeface="Calibri"/>
              <a:cs typeface="Calibri"/>
              <a:sym typeface="Calibri"/>
            </a:endParaRPr>
          </a:p>
        </p:txBody>
      </p:sp>
      <p:pic>
        <p:nvPicPr>
          <p:cNvPr id="118" name="Google Shape;118;p19"/>
          <p:cNvPicPr preferRelativeResize="0"/>
          <p:nvPr/>
        </p:nvPicPr>
        <p:blipFill>
          <a:blip r:embed="rId3">
            <a:alphaModFix/>
          </a:blip>
          <a:stretch>
            <a:fillRect/>
          </a:stretch>
        </p:blipFill>
        <p:spPr>
          <a:xfrm>
            <a:off x="8229550" y="0"/>
            <a:ext cx="914400" cy="914400"/>
          </a:xfrm>
          <a:prstGeom prst="ellipse">
            <a:avLst/>
          </a:prstGeom>
          <a:noFill/>
          <a:ln cap="flat" cmpd="sng" w="19050">
            <a:solidFill>
              <a:srgbClr val="062486"/>
            </a:solidFill>
            <a:prstDash val="solid"/>
            <a:round/>
            <a:headEnd len="sm" w="sm" type="none"/>
            <a:tailEnd len="sm" w="sm" type="none"/>
          </a:ln>
        </p:spPr>
      </p:pic>
      <p:sp>
        <p:nvSpPr>
          <p:cNvPr id="119" name="Google Shape;119;p19"/>
          <p:cNvSpPr txBox="1"/>
          <p:nvPr/>
        </p:nvSpPr>
        <p:spPr>
          <a:xfrm>
            <a:off x="4110400" y="1119075"/>
            <a:ext cx="4802100" cy="2964000"/>
          </a:xfrm>
          <a:prstGeom prst="rect">
            <a:avLst/>
          </a:prstGeom>
          <a:noFill/>
          <a:ln>
            <a:noFill/>
          </a:ln>
        </p:spPr>
        <p:txBody>
          <a:bodyPr anchorCtr="0" anchor="t" bIns="91425" lIns="91425" spcFirstLastPara="1" rIns="91425" wrap="square" tIns="91425">
            <a:spAutoFit/>
          </a:bodyPr>
          <a:lstStyle/>
          <a:p>
            <a:pPr indent="-320294" lvl="0" marL="457200" rtl="0" algn="l">
              <a:lnSpc>
                <a:spcPct val="115000"/>
              </a:lnSpc>
              <a:spcBef>
                <a:spcPts val="0"/>
              </a:spcBef>
              <a:spcAft>
                <a:spcPts val="0"/>
              </a:spcAft>
              <a:buClr>
                <a:srgbClr val="383838"/>
              </a:buClr>
              <a:buSzPts val="1444"/>
              <a:buChar char="•"/>
            </a:pPr>
            <a:r>
              <a:rPr lang="en" sz="1444">
                <a:solidFill>
                  <a:srgbClr val="383838"/>
                </a:solidFill>
              </a:rPr>
              <a:t>The Auto Sailor A* search agent meets all the initial requirements of the project, which was to create an agent that can successfully navigate the boat to a set point.</a:t>
            </a:r>
            <a:endParaRPr sz="1444">
              <a:solidFill>
                <a:srgbClr val="383838"/>
              </a:solidFill>
            </a:endParaRPr>
          </a:p>
          <a:p>
            <a:pPr indent="-320294" lvl="0" marL="457200" rtl="0" algn="l">
              <a:lnSpc>
                <a:spcPct val="115000"/>
              </a:lnSpc>
              <a:spcBef>
                <a:spcPts val="1000"/>
              </a:spcBef>
              <a:spcAft>
                <a:spcPts val="0"/>
              </a:spcAft>
              <a:buClr>
                <a:srgbClr val="383838"/>
              </a:buClr>
              <a:buSzPts val="1444"/>
              <a:buChar char="•"/>
            </a:pPr>
            <a:r>
              <a:rPr lang="en" sz="1444">
                <a:solidFill>
                  <a:srgbClr val="383838"/>
                </a:solidFill>
              </a:rPr>
              <a:t>We demonstrated all agents that we created because we believe there is value in seeing how the different strategies can be used to solve the same problem.</a:t>
            </a:r>
            <a:endParaRPr sz="1444">
              <a:solidFill>
                <a:srgbClr val="383838"/>
              </a:solidFill>
            </a:endParaRPr>
          </a:p>
          <a:p>
            <a:pPr indent="-320294" lvl="0" marL="457200" rtl="0" algn="l">
              <a:lnSpc>
                <a:spcPct val="115000"/>
              </a:lnSpc>
              <a:spcBef>
                <a:spcPts val="1000"/>
              </a:spcBef>
              <a:spcAft>
                <a:spcPts val="0"/>
              </a:spcAft>
              <a:buClr>
                <a:srgbClr val="383838"/>
              </a:buClr>
              <a:buSzPts val="1444"/>
              <a:buChar char="•"/>
            </a:pPr>
            <a:r>
              <a:rPr lang="en" sz="1444">
                <a:solidFill>
                  <a:srgbClr val="383838"/>
                </a:solidFill>
              </a:rPr>
              <a:t>Further development of the AI agent may look into alternative heuristics or transition models.</a:t>
            </a:r>
            <a:endParaRPr sz="1444">
              <a:solidFill>
                <a:srgbClr val="383838"/>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0"/>
          <p:cNvSpPr/>
          <p:nvPr/>
        </p:nvSpPr>
        <p:spPr>
          <a:xfrm>
            <a:off x="876300" y="1557338"/>
            <a:ext cx="3395700" cy="54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383838"/>
              </a:buClr>
              <a:buSzPts val="2400"/>
              <a:buFont typeface="Noto Sans SC"/>
              <a:buNone/>
            </a:pPr>
            <a:r>
              <a:rPr b="1" i="0" lang="en" sz="2400" u="none" cap="none" strike="noStrike">
                <a:solidFill>
                  <a:srgbClr val="383838"/>
                </a:solidFill>
                <a:latin typeface="Noto Sans SC"/>
                <a:ea typeface="Noto Sans SC"/>
                <a:cs typeface="Noto Sans SC"/>
                <a:sym typeface="Noto Sans SC"/>
              </a:rPr>
              <a:t>THE END</a:t>
            </a:r>
            <a:endParaRPr b="0" i="0" sz="2400" u="none" cap="none" strike="noStrike">
              <a:solidFill>
                <a:schemeClr val="dk1"/>
              </a:solidFill>
              <a:latin typeface="Calibri"/>
              <a:ea typeface="Calibri"/>
              <a:cs typeface="Calibri"/>
              <a:sym typeface="Calibri"/>
            </a:endParaRPr>
          </a:p>
        </p:txBody>
      </p:sp>
      <p:sp>
        <p:nvSpPr>
          <p:cNvPr id="126" name="Google Shape;126;p20"/>
          <p:cNvSpPr/>
          <p:nvPr/>
        </p:nvSpPr>
        <p:spPr>
          <a:xfrm>
            <a:off x="876300" y="2000250"/>
            <a:ext cx="3395700" cy="1028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62486"/>
              </a:buClr>
              <a:buSzPts val="4500"/>
              <a:buFont typeface="Arial"/>
              <a:buNone/>
            </a:pPr>
            <a:r>
              <a:rPr b="1" i="0" lang="en" sz="4500" u="none" cap="none" strike="noStrike">
                <a:solidFill>
                  <a:srgbClr val="062486"/>
                </a:solidFill>
                <a:latin typeface="Arial"/>
                <a:ea typeface="Arial"/>
                <a:cs typeface="Arial"/>
                <a:sym typeface="Arial"/>
              </a:rPr>
              <a:t>THANKS</a:t>
            </a:r>
            <a:endParaRPr b="0" i="0" sz="4500" u="none" cap="none" strike="noStrike">
              <a:solidFill>
                <a:schemeClr val="dk1"/>
              </a:solidFill>
              <a:latin typeface="Calibri"/>
              <a:ea typeface="Calibri"/>
              <a:cs typeface="Calibri"/>
              <a:sym typeface="Calibri"/>
            </a:endParaRPr>
          </a:p>
        </p:txBody>
      </p:sp>
      <p:pic>
        <p:nvPicPr>
          <p:cNvPr id="127" name="Google Shape;127;p20"/>
          <p:cNvPicPr preferRelativeResize="0"/>
          <p:nvPr/>
        </p:nvPicPr>
        <p:blipFill>
          <a:blip r:embed="rId3">
            <a:alphaModFix/>
          </a:blip>
          <a:stretch>
            <a:fillRect/>
          </a:stretch>
        </p:blipFill>
        <p:spPr>
          <a:xfrm>
            <a:off x="3834300" y="3028950"/>
            <a:ext cx="914400" cy="914400"/>
          </a:xfrm>
          <a:prstGeom prst="ellipse">
            <a:avLst/>
          </a:prstGeom>
          <a:noFill/>
          <a:ln cap="flat" cmpd="sng" w="19050">
            <a:solidFill>
              <a:srgbClr val="062486"/>
            </a:solidFill>
            <a:prstDash val="solid"/>
            <a:round/>
            <a:headEnd len="sm" w="sm" type="none"/>
            <a:tailEnd len="sm" w="sm" type="none"/>
          </a:ln>
        </p:spPr>
      </p:pic>
      <p:pic>
        <p:nvPicPr>
          <p:cNvPr id="128" name="Google Shape;128;p20"/>
          <p:cNvPicPr preferRelativeResize="0"/>
          <p:nvPr/>
        </p:nvPicPr>
        <p:blipFill>
          <a:blip r:embed="rId4">
            <a:alphaModFix/>
          </a:blip>
          <a:stretch>
            <a:fillRect/>
          </a:stretch>
        </p:blipFill>
        <p:spPr>
          <a:xfrm>
            <a:off x="2848288" y="3028938"/>
            <a:ext cx="914400" cy="914400"/>
          </a:xfrm>
          <a:prstGeom prst="ellipse">
            <a:avLst/>
          </a:prstGeom>
          <a:noFill/>
          <a:ln cap="flat" cmpd="sng" w="19050">
            <a:solidFill>
              <a:srgbClr val="062486"/>
            </a:solidFill>
            <a:prstDash val="solid"/>
            <a:round/>
            <a:headEnd len="sm" w="sm" type="none"/>
            <a:tailEnd len="sm" w="sm" type="none"/>
          </a:ln>
        </p:spPr>
      </p:pic>
      <p:pic>
        <p:nvPicPr>
          <p:cNvPr id="129" name="Google Shape;129;p20"/>
          <p:cNvPicPr preferRelativeResize="0"/>
          <p:nvPr/>
        </p:nvPicPr>
        <p:blipFill rotWithShape="1">
          <a:blip r:embed="rId5">
            <a:alphaModFix/>
          </a:blip>
          <a:srcRect b="16730" l="0" r="0" t="3063"/>
          <a:stretch/>
        </p:blipFill>
        <p:spPr>
          <a:xfrm>
            <a:off x="876300" y="3028962"/>
            <a:ext cx="914400" cy="914400"/>
          </a:xfrm>
          <a:prstGeom prst="ellipse">
            <a:avLst/>
          </a:prstGeom>
          <a:noFill/>
          <a:ln cap="flat" cmpd="sng" w="19050">
            <a:solidFill>
              <a:srgbClr val="062486"/>
            </a:solidFill>
            <a:prstDash val="solid"/>
            <a:round/>
            <a:headEnd len="sm" w="sm" type="none"/>
            <a:tailEnd len="sm" w="sm" type="none"/>
          </a:ln>
        </p:spPr>
      </p:pic>
      <p:pic>
        <p:nvPicPr>
          <p:cNvPr id="130" name="Google Shape;130;p20"/>
          <p:cNvPicPr preferRelativeResize="0"/>
          <p:nvPr/>
        </p:nvPicPr>
        <p:blipFill>
          <a:blip r:embed="rId6">
            <a:alphaModFix/>
          </a:blip>
          <a:stretch>
            <a:fillRect/>
          </a:stretch>
        </p:blipFill>
        <p:spPr>
          <a:xfrm>
            <a:off x="1862288" y="3028938"/>
            <a:ext cx="914400" cy="914400"/>
          </a:xfrm>
          <a:prstGeom prst="ellipse">
            <a:avLst/>
          </a:prstGeom>
          <a:noFill/>
          <a:ln cap="flat" cmpd="sng" w="19050">
            <a:solidFill>
              <a:srgbClr val="062486"/>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 name="Shape 35"/>
        <p:cNvGrpSpPr/>
        <p:nvPr/>
      </p:nvGrpSpPr>
      <p:grpSpPr>
        <a:xfrm>
          <a:off x="0" y="0"/>
          <a:ext cx="0" cy="0"/>
          <a:chOff x="0" y="0"/>
          <a:chExt cx="0" cy="0"/>
        </a:xfrm>
      </p:grpSpPr>
      <p:sp>
        <p:nvSpPr>
          <p:cNvPr id="36" name="Google Shape;36;p10"/>
          <p:cNvSpPr/>
          <p:nvPr/>
        </p:nvSpPr>
        <p:spPr>
          <a:xfrm>
            <a:off x="2081213" y="576262"/>
            <a:ext cx="5257800" cy="8193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383838"/>
              </a:buClr>
              <a:buSzPts val="3600"/>
              <a:buFont typeface="Arial"/>
              <a:buNone/>
            </a:pPr>
            <a:r>
              <a:rPr b="1" i="0" lang="en" sz="3600" u="none" cap="none" strike="noStrike">
                <a:solidFill>
                  <a:srgbClr val="383838"/>
                </a:solidFill>
                <a:latin typeface="Arial"/>
                <a:ea typeface="Arial"/>
                <a:cs typeface="Arial"/>
                <a:sym typeface="Arial"/>
              </a:rPr>
              <a:t> CONTENTS </a:t>
            </a:r>
            <a:endParaRPr b="0" i="0" sz="3600" u="none" cap="none" strike="noStrike">
              <a:solidFill>
                <a:schemeClr val="dk1"/>
              </a:solidFill>
              <a:latin typeface="Calibri"/>
              <a:ea typeface="Calibri"/>
              <a:cs typeface="Calibri"/>
              <a:sym typeface="Calibri"/>
            </a:endParaRPr>
          </a:p>
        </p:txBody>
      </p:sp>
      <p:sp>
        <p:nvSpPr>
          <p:cNvPr id="37" name="Google Shape;37;p10"/>
          <p:cNvSpPr/>
          <p:nvPr/>
        </p:nvSpPr>
        <p:spPr>
          <a:xfrm>
            <a:off x="2195513" y="1495425"/>
            <a:ext cx="6000900" cy="29766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0000"/>
              </a:lnSpc>
              <a:spcBef>
                <a:spcPts val="0"/>
              </a:spcBef>
              <a:spcAft>
                <a:spcPts val="0"/>
              </a:spcAft>
              <a:buClr>
                <a:srgbClr val="383838"/>
              </a:buClr>
              <a:buSzPts val="1600"/>
              <a:buFont typeface="Arial"/>
              <a:buChar char="•"/>
            </a:pPr>
            <a:r>
              <a:rPr b="0" i="0" lang="en" sz="1600" u="none" cap="none" strike="noStrike">
                <a:solidFill>
                  <a:srgbClr val="383838"/>
                </a:solidFill>
                <a:latin typeface="Arial"/>
                <a:ea typeface="Arial"/>
                <a:cs typeface="Arial"/>
                <a:sym typeface="Arial"/>
              </a:rPr>
              <a:t>Introduction</a:t>
            </a:r>
            <a:endParaRPr sz="1600">
              <a:solidFill>
                <a:schemeClr val="dk1"/>
              </a:solidFill>
              <a:latin typeface="Calibri"/>
              <a:ea typeface="Calibri"/>
              <a:cs typeface="Calibri"/>
              <a:sym typeface="Calibri"/>
            </a:endParaRPr>
          </a:p>
          <a:p>
            <a:pPr indent="-342900" lvl="0" marL="342900" marR="0" rtl="0" algn="l">
              <a:lnSpc>
                <a:spcPct val="150000"/>
              </a:lnSpc>
              <a:spcBef>
                <a:spcPts val="0"/>
              </a:spcBef>
              <a:spcAft>
                <a:spcPts val="0"/>
              </a:spcAft>
              <a:buClr>
                <a:srgbClr val="383838"/>
              </a:buClr>
              <a:buSzPts val="1600"/>
              <a:buFont typeface="Arial"/>
              <a:buChar char="•"/>
            </a:pPr>
            <a:r>
              <a:rPr lang="en" sz="1600">
                <a:solidFill>
                  <a:srgbClr val="383838"/>
                </a:solidFill>
              </a:rPr>
              <a:t>Project Strategy</a:t>
            </a:r>
            <a:endParaRPr sz="1600">
              <a:solidFill>
                <a:schemeClr val="dk1"/>
              </a:solidFill>
              <a:latin typeface="Calibri"/>
              <a:ea typeface="Calibri"/>
              <a:cs typeface="Calibri"/>
              <a:sym typeface="Calibri"/>
            </a:endParaRPr>
          </a:p>
          <a:p>
            <a:pPr indent="-342900" lvl="0" marL="342900" marR="0" rtl="0" algn="l">
              <a:lnSpc>
                <a:spcPct val="150000"/>
              </a:lnSpc>
              <a:spcBef>
                <a:spcPts val="0"/>
              </a:spcBef>
              <a:spcAft>
                <a:spcPts val="0"/>
              </a:spcAft>
              <a:buClr>
                <a:srgbClr val="383838"/>
              </a:buClr>
              <a:buSzPts val="1600"/>
              <a:buFont typeface="Arial"/>
              <a:buChar char="•"/>
            </a:pPr>
            <a:r>
              <a:rPr lang="en" sz="1600">
                <a:solidFill>
                  <a:srgbClr val="383838"/>
                </a:solidFill>
              </a:rPr>
              <a:t>Agent Overview</a:t>
            </a:r>
            <a:endParaRPr b="0" i="0" sz="1600" u="none" cap="none" strike="noStrike">
              <a:solidFill>
                <a:schemeClr val="dk1"/>
              </a:solidFill>
              <a:latin typeface="Calibri"/>
              <a:ea typeface="Calibri"/>
              <a:cs typeface="Calibri"/>
              <a:sym typeface="Calibri"/>
            </a:endParaRPr>
          </a:p>
          <a:p>
            <a:pPr indent="-342900" lvl="0" marL="342900" marR="0" rtl="0" algn="l">
              <a:lnSpc>
                <a:spcPct val="150000"/>
              </a:lnSpc>
              <a:spcBef>
                <a:spcPts val="0"/>
              </a:spcBef>
              <a:spcAft>
                <a:spcPts val="0"/>
              </a:spcAft>
              <a:buClr>
                <a:srgbClr val="383838"/>
              </a:buClr>
              <a:buSzPts val="1600"/>
              <a:buFont typeface="Arial"/>
              <a:buChar char="•"/>
            </a:pPr>
            <a:r>
              <a:rPr lang="en" sz="1600">
                <a:solidFill>
                  <a:srgbClr val="383838"/>
                </a:solidFill>
              </a:rPr>
              <a:t>Agent Details</a:t>
            </a:r>
            <a:endParaRPr sz="1600">
              <a:solidFill>
                <a:srgbClr val="383838"/>
              </a:solidFill>
            </a:endParaRPr>
          </a:p>
          <a:p>
            <a:pPr indent="-342900" lvl="0" marL="342900" marR="0" rtl="0" algn="l">
              <a:lnSpc>
                <a:spcPct val="150000"/>
              </a:lnSpc>
              <a:spcBef>
                <a:spcPts val="0"/>
              </a:spcBef>
              <a:spcAft>
                <a:spcPts val="0"/>
              </a:spcAft>
              <a:buClr>
                <a:srgbClr val="383838"/>
              </a:buClr>
              <a:buSzPts val="1600"/>
              <a:buChar char="•"/>
            </a:pPr>
            <a:r>
              <a:rPr lang="en" sz="1600">
                <a:solidFill>
                  <a:srgbClr val="383838"/>
                </a:solidFill>
              </a:rPr>
              <a:t>Conclusion</a:t>
            </a:r>
            <a:endParaRPr sz="1600">
              <a:solidFill>
                <a:srgbClr val="383838"/>
              </a:solidFill>
            </a:endParaRPr>
          </a:p>
        </p:txBody>
      </p:sp>
      <p:pic>
        <p:nvPicPr>
          <p:cNvPr id="38" name="Google Shape;38;p10"/>
          <p:cNvPicPr preferRelativeResize="0"/>
          <p:nvPr/>
        </p:nvPicPr>
        <p:blipFill rotWithShape="1">
          <a:blip r:embed="rId3">
            <a:alphaModFix/>
          </a:blip>
          <a:srcRect b="16730" l="0" r="0" t="3063"/>
          <a:stretch/>
        </p:blipFill>
        <p:spPr>
          <a:xfrm>
            <a:off x="8196425" y="12"/>
            <a:ext cx="914400" cy="914400"/>
          </a:xfrm>
          <a:prstGeom prst="ellipse">
            <a:avLst/>
          </a:prstGeom>
          <a:noFill/>
          <a:ln cap="flat" cmpd="sng" w="19050">
            <a:solidFill>
              <a:srgbClr val="062486"/>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p11"/>
          <p:cNvSpPr/>
          <p:nvPr/>
        </p:nvSpPr>
        <p:spPr>
          <a:xfrm>
            <a:off x="1008225" y="1233588"/>
            <a:ext cx="1452600" cy="1233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062486"/>
              </a:buClr>
              <a:buSzPts val="5400"/>
              <a:buFont typeface="Arial"/>
              <a:buNone/>
            </a:pPr>
            <a:r>
              <a:rPr b="1" i="0" lang="en" sz="5400" u="none" cap="none" strike="noStrike">
                <a:solidFill>
                  <a:srgbClr val="062486"/>
                </a:solidFill>
                <a:latin typeface="Arial"/>
                <a:ea typeface="Arial"/>
                <a:cs typeface="Arial"/>
                <a:sym typeface="Arial"/>
              </a:rPr>
              <a:t>0</a:t>
            </a:r>
            <a:r>
              <a:rPr b="1" lang="en" sz="5400">
                <a:solidFill>
                  <a:srgbClr val="062486"/>
                </a:solidFill>
              </a:rPr>
              <a:t>1</a:t>
            </a:r>
            <a:endParaRPr b="0" i="0" sz="5400" u="none" cap="none" strike="noStrike">
              <a:solidFill>
                <a:schemeClr val="dk1"/>
              </a:solidFill>
              <a:latin typeface="Calibri"/>
              <a:ea typeface="Calibri"/>
              <a:cs typeface="Calibri"/>
              <a:sym typeface="Calibri"/>
            </a:endParaRPr>
          </a:p>
        </p:txBody>
      </p:sp>
      <p:sp>
        <p:nvSpPr>
          <p:cNvPr id="45" name="Google Shape;45;p11"/>
          <p:cNvSpPr/>
          <p:nvPr/>
        </p:nvSpPr>
        <p:spPr>
          <a:xfrm>
            <a:off x="4110250" y="0"/>
            <a:ext cx="5033700" cy="123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62486"/>
              </a:buClr>
              <a:buSzPts val="3840"/>
              <a:buFont typeface="Arial"/>
              <a:buNone/>
            </a:pPr>
            <a:r>
              <a:rPr b="1" i="0" lang="en" sz="3840" u="none" cap="none" strike="noStrike">
                <a:solidFill>
                  <a:srgbClr val="062486"/>
                </a:solidFill>
                <a:latin typeface="Arial"/>
                <a:ea typeface="Arial"/>
                <a:cs typeface="Arial"/>
                <a:sym typeface="Arial"/>
              </a:rPr>
              <a:t>Introduction</a:t>
            </a:r>
            <a:endParaRPr b="0" i="0" sz="3840" u="none" cap="none" strike="noStrike">
              <a:solidFill>
                <a:schemeClr val="dk1"/>
              </a:solidFill>
              <a:latin typeface="Calibri"/>
              <a:ea typeface="Calibri"/>
              <a:cs typeface="Calibri"/>
              <a:sym typeface="Calibri"/>
            </a:endParaRPr>
          </a:p>
        </p:txBody>
      </p:sp>
      <p:sp>
        <p:nvSpPr>
          <p:cNvPr id="46" name="Google Shape;46;p11"/>
          <p:cNvSpPr txBox="1"/>
          <p:nvPr/>
        </p:nvSpPr>
        <p:spPr>
          <a:xfrm>
            <a:off x="4110400" y="1119375"/>
            <a:ext cx="4802100" cy="2580900"/>
          </a:xfrm>
          <a:prstGeom prst="rect">
            <a:avLst/>
          </a:prstGeom>
          <a:noFill/>
          <a:ln>
            <a:noFill/>
          </a:ln>
        </p:spPr>
        <p:txBody>
          <a:bodyPr anchorCtr="0" anchor="t" bIns="91425" lIns="91425" spcFirstLastPara="1" rIns="91425" wrap="square" tIns="91425">
            <a:spAutoFit/>
          </a:bodyPr>
          <a:lstStyle/>
          <a:p>
            <a:pPr indent="-320294" lvl="0" marL="457200" rtl="0" algn="l">
              <a:lnSpc>
                <a:spcPct val="115000"/>
              </a:lnSpc>
              <a:spcBef>
                <a:spcPts val="0"/>
              </a:spcBef>
              <a:spcAft>
                <a:spcPts val="0"/>
              </a:spcAft>
              <a:buClr>
                <a:srgbClr val="383838"/>
              </a:buClr>
              <a:buSzPts val="1444"/>
              <a:buChar char="•"/>
            </a:pPr>
            <a:r>
              <a:rPr lang="en" sz="1444">
                <a:solidFill>
                  <a:srgbClr val="383838"/>
                </a:solidFill>
              </a:rPr>
              <a:t>Auto Sailor aims to develop an autonomous sailing agent for a browser-based sailing game.</a:t>
            </a:r>
            <a:endParaRPr sz="1444">
              <a:solidFill>
                <a:srgbClr val="383838"/>
              </a:solidFill>
            </a:endParaRPr>
          </a:p>
          <a:p>
            <a:pPr indent="-320294" lvl="0" marL="457200" rtl="0" algn="l">
              <a:lnSpc>
                <a:spcPct val="115000"/>
              </a:lnSpc>
              <a:spcBef>
                <a:spcPts val="1000"/>
              </a:spcBef>
              <a:spcAft>
                <a:spcPts val="0"/>
              </a:spcAft>
              <a:buClr>
                <a:srgbClr val="383838"/>
              </a:buClr>
              <a:buSzPts val="1444"/>
              <a:buChar char="•"/>
            </a:pPr>
            <a:r>
              <a:rPr lang="en" sz="1444">
                <a:solidFill>
                  <a:srgbClr val="383838"/>
                </a:solidFill>
              </a:rPr>
              <a:t>Normal gameplay involves a player adjusting the vessel’s heading and sail position using key binds.</a:t>
            </a:r>
            <a:endParaRPr sz="1444">
              <a:solidFill>
                <a:schemeClr val="dk1"/>
              </a:solidFill>
            </a:endParaRPr>
          </a:p>
          <a:p>
            <a:pPr indent="-320294" lvl="0" marL="457200" rtl="0" algn="l">
              <a:lnSpc>
                <a:spcPct val="115000"/>
              </a:lnSpc>
              <a:spcBef>
                <a:spcPts val="1000"/>
              </a:spcBef>
              <a:spcAft>
                <a:spcPts val="0"/>
              </a:spcAft>
              <a:buClr>
                <a:srgbClr val="383838"/>
              </a:buClr>
              <a:buSzPts val="1444"/>
              <a:buChar char="•"/>
            </a:pPr>
            <a:r>
              <a:rPr lang="en" sz="1444">
                <a:solidFill>
                  <a:srgbClr val="383838"/>
                </a:solidFill>
              </a:rPr>
              <a:t>Auto Sailor will access the same levers behind the scenes to navigate the vessel to a specified point.</a:t>
            </a:r>
            <a:endParaRPr sz="1444">
              <a:solidFill>
                <a:srgbClr val="383838"/>
              </a:solidFill>
            </a:endParaRPr>
          </a:p>
          <a:p>
            <a:pPr indent="-320294" lvl="0" marL="457200" rtl="0" algn="l">
              <a:lnSpc>
                <a:spcPct val="115000"/>
              </a:lnSpc>
              <a:spcBef>
                <a:spcPts val="1000"/>
              </a:spcBef>
              <a:spcAft>
                <a:spcPts val="1000"/>
              </a:spcAft>
              <a:buClr>
                <a:srgbClr val="383838"/>
              </a:buClr>
              <a:buSzPts val="1444"/>
              <a:buChar char="•"/>
            </a:pPr>
            <a:r>
              <a:rPr lang="en" sz="1444">
                <a:solidFill>
                  <a:srgbClr val="383838"/>
                </a:solidFill>
              </a:rPr>
              <a:t>We assessed a variety of search strategies and will present the results for each.</a:t>
            </a:r>
            <a:endParaRPr sz="1444">
              <a:solidFill>
                <a:srgbClr val="383838"/>
              </a:solidFill>
            </a:endParaRPr>
          </a:p>
        </p:txBody>
      </p:sp>
      <p:pic>
        <p:nvPicPr>
          <p:cNvPr id="47" name="Google Shape;47;p11"/>
          <p:cNvPicPr preferRelativeResize="0"/>
          <p:nvPr/>
        </p:nvPicPr>
        <p:blipFill rotWithShape="1">
          <a:blip r:embed="rId3">
            <a:alphaModFix/>
          </a:blip>
          <a:srcRect b="16730" l="0" r="0" t="3063"/>
          <a:stretch/>
        </p:blipFill>
        <p:spPr>
          <a:xfrm>
            <a:off x="8229600" y="12"/>
            <a:ext cx="914400" cy="914400"/>
          </a:xfrm>
          <a:prstGeom prst="ellipse">
            <a:avLst/>
          </a:prstGeom>
          <a:noFill/>
          <a:ln cap="flat" cmpd="sng" w="19050">
            <a:solidFill>
              <a:srgbClr val="062486"/>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12"/>
          <p:cNvSpPr/>
          <p:nvPr/>
        </p:nvSpPr>
        <p:spPr>
          <a:xfrm>
            <a:off x="1008225" y="1233588"/>
            <a:ext cx="1452600" cy="1233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062486"/>
              </a:buClr>
              <a:buSzPts val="5400"/>
              <a:buFont typeface="Arial"/>
              <a:buNone/>
            </a:pPr>
            <a:r>
              <a:rPr b="1" i="0" lang="en" sz="5400" u="none" cap="none" strike="noStrike">
                <a:solidFill>
                  <a:srgbClr val="062486"/>
                </a:solidFill>
                <a:latin typeface="Arial"/>
                <a:ea typeface="Arial"/>
                <a:cs typeface="Arial"/>
                <a:sym typeface="Arial"/>
              </a:rPr>
              <a:t>0</a:t>
            </a:r>
            <a:r>
              <a:rPr b="1" lang="en" sz="5400">
                <a:solidFill>
                  <a:srgbClr val="062486"/>
                </a:solidFill>
              </a:rPr>
              <a:t>2</a:t>
            </a:r>
            <a:endParaRPr b="0" i="0" sz="5400" u="none" cap="none" strike="noStrike">
              <a:solidFill>
                <a:schemeClr val="dk1"/>
              </a:solidFill>
              <a:latin typeface="Calibri"/>
              <a:ea typeface="Calibri"/>
              <a:cs typeface="Calibri"/>
              <a:sym typeface="Calibri"/>
            </a:endParaRPr>
          </a:p>
        </p:txBody>
      </p:sp>
      <p:sp>
        <p:nvSpPr>
          <p:cNvPr id="54" name="Google Shape;54;p12"/>
          <p:cNvSpPr/>
          <p:nvPr/>
        </p:nvSpPr>
        <p:spPr>
          <a:xfrm>
            <a:off x="4110250" y="0"/>
            <a:ext cx="5033700" cy="123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62486"/>
              </a:buClr>
              <a:buSzPts val="3840"/>
              <a:buFont typeface="Arial"/>
              <a:buNone/>
            </a:pPr>
            <a:r>
              <a:rPr b="1" lang="en" sz="3840">
                <a:solidFill>
                  <a:srgbClr val="062486"/>
                </a:solidFill>
              </a:rPr>
              <a:t>Project Strategy</a:t>
            </a:r>
            <a:endParaRPr b="0" i="0" sz="3840" u="none" cap="none" strike="noStrike">
              <a:solidFill>
                <a:schemeClr val="dk1"/>
              </a:solidFill>
              <a:latin typeface="Calibri"/>
              <a:ea typeface="Calibri"/>
              <a:cs typeface="Calibri"/>
              <a:sym typeface="Calibri"/>
            </a:endParaRPr>
          </a:p>
        </p:txBody>
      </p:sp>
      <p:sp>
        <p:nvSpPr>
          <p:cNvPr id="55" name="Google Shape;55;p12"/>
          <p:cNvSpPr txBox="1"/>
          <p:nvPr/>
        </p:nvSpPr>
        <p:spPr>
          <a:xfrm>
            <a:off x="4110400" y="1119375"/>
            <a:ext cx="4802100" cy="3553800"/>
          </a:xfrm>
          <a:prstGeom prst="rect">
            <a:avLst/>
          </a:prstGeom>
          <a:noFill/>
          <a:ln>
            <a:noFill/>
          </a:ln>
        </p:spPr>
        <p:txBody>
          <a:bodyPr anchorCtr="0" anchor="t" bIns="91425" lIns="91425" spcFirstLastPara="1" rIns="91425" wrap="square" tIns="91425">
            <a:spAutoFit/>
          </a:bodyPr>
          <a:lstStyle/>
          <a:p>
            <a:pPr indent="-320294" lvl="0" marL="457200" rtl="0" algn="l">
              <a:lnSpc>
                <a:spcPct val="115000"/>
              </a:lnSpc>
              <a:spcBef>
                <a:spcPts val="0"/>
              </a:spcBef>
              <a:spcAft>
                <a:spcPts val="0"/>
              </a:spcAft>
              <a:buClr>
                <a:srgbClr val="383838"/>
              </a:buClr>
              <a:buSzPts val="1444"/>
              <a:buChar char="•"/>
            </a:pPr>
            <a:r>
              <a:rPr lang="en" sz="1444">
                <a:solidFill>
                  <a:srgbClr val="383838"/>
                </a:solidFill>
              </a:rPr>
              <a:t>Our objective is for Auto Sailor to navigate to a fixed point in the absence of obstacles.</a:t>
            </a:r>
            <a:endParaRPr sz="1444">
              <a:solidFill>
                <a:srgbClr val="383838"/>
              </a:solidFill>
            </a:endParaRPr>
          </a:p>
          <a:p>
            <a:pPr indent="-307594" lvl="1" marL="914400" rtl="0" algn="l">
              <a:lnSpc>
                <a:spcPct val="115000"/>
              </a:lnSpc>
              <a:spcBef>
                <a:spcPts val="0"/>
              </a:spcBef>
              <a:spcAft>
                <a:spcPts val="0"/>
              </a:spcAft>
              <a:buClr>
                <a:srgbClr val="383838"/>
              </a:buClr>
              <a:buSzPts val="1244"/>
              <a:buChar char="○"/>
            </a:pPr>
            <a:r>
              <a:rPr b="1" lang="en" sz="1244">
                <a:solidFill>
                  <a:srgbClr val="383838"/>
                </a:solidFill>
              </a:rPr>
              <a:t>Downwind travel is trivial</a:t>
            </a:r>
            <a:r>
              <a:rPr lang="en" sz="1244">
                <a:solidFill>
                  <a:srgbClr val="383838"/>
                </a:solidFill>
              </a:rPr>
              <a:t>: adjust the heading directly towards the target.</a:t>
            </a:r>
            <a:endParaRPr sz="1244">
              <a:solidFill>
                <a:schemeClr val="dk1"/>
              </a:solidFill>
            </a:endParaRPr>
          </a:p>
          <a:p>
            <a:pPr indent="-307594" lvl="1" marL="914400" rtl="0" algn="l">
              <a:lnSpc>
                <a:spcPct val="115000"/>
              </a:lnSpc>
              <a:spcBef>
                <a:spcPts val="0"/>
              </a:spcBef>
              <a:spcAft>
                <a:spcPts val="0"/>
              </a:spcAft>
              <a:buClr>
                <a:srgbClr val="383838"/>
              </a:buClr>
              <a:buSzPts val="1244"/>
              <a:buChar char="○"/>
            </a:pPr>
            <a:r>
              <a:rPr b="1" lang="en" sz="1244">
                <a:solidFill>
                  <a:srgbClr val="383838"/>
                </a:solidFill>
              </a:rPr>
              <a:t>Upwind travel is complex</a:t>
            </a:r>
            <a:r>
              <a:rPr lang="en" sz="1244">
                <a:solidFill>
                  <a:srgbClr val="383838"/>
                </a:solidFill>
              </a:rPr>
              <a:t>: the agent must navigate through some intermediate point not on the direct path.</a:t>
            </a:r>
            <a:endParaRPr sz="1244">
              <a:solidFill>
                <a:srgbClr val="383838"/>
              </a:solidFill>
            </a:endParaRPr>
          </a:p>
          <a:p>
            <a:pPr indent="-320294" lvl="0" marL="457200" rtl="0" algn="l">
              <a:lnSpc>
                <a:spcPct val="115000"/>
              </a:lnSpc>
              <a:spcBef>
                <a:spcPts val="1000"/>
              </a:spcBef>
              <a:spcAft>
                <a:spcPts val="0"/>
              </a:spcAft>
              <a:buClr>
                <a:srgbClr val="383838"/>
              </a:buClr>
              <a:buSzPts val="1444"/>
              <a:buChar char="•"/>
            </a:pPr>
            <a:r>
              <a:rPr lang="en" sz="1444">
                <a:solidFill>
                  <a:srgbClr val="383838"/>
                </a:solidFill>
              </a:rPr>
              <a:t>Existing commercial autonomous navigation software mostly focuses on staying on a path and collision avoidance.</a:t>
            </a:r>
            <a:endParaRPr sz="1444">
              <a:solidFill>
                <a:srgbClr val="383838"/>
              </a:solidFill>
            </a:endParaRPr>
          </a:p>
          <a:p>
            <a:pPr indent="-320294" lvl="0" marL="457200" rtl="0" algn="l">
              <a:lnSpc>
                <a:spcPct val="115000"/>
              </a:lnSpc>
              <a:spcBef>
                <a:spcPts val="1000"/>
              </a:spcBef>
              <a:spcAft>
                <a:spcPts val="1000"/>
              </a:spcAft>
              <a:buClr>
                <a:srgbClr val="383838"/>
              </a:buClr>
              <a:buSzPts val="1444"/>
              <a:buChar char="•"/>
            </a:pPr>
            <a:r>
              <a:rPr lang="en" sz="1444">
                <a:solidFill>
                  <a:srgbClr val="383838"/>
                </a:solidFill>
              </a:rPr>
              <a:t>The Auto-Sailor environment can be modeled similarly to Pacman, with a list of available actions and a search. This is the approach we chose.</a:t>
            </a:r>
            <a:endParaRPr sz="1444">
              <a:solidFill>
                <a:srgbClr val="383838"/>
              </a:solidFill>
            </a:endParaRPr>
          </a:p>
        </p:txBody>
      </p:sp>
      <p:pic>
        <p:nvPicPr>
          <p:cNvPr id="56" name="Google Shape;56;p12"/>
          <p:cNvPicPr preferRelativeResize="0"/>
          <p:nvPr/>
        </p:nvPicPr>
        <p:blipFill>
          <a:blip r:embed="rId3">
            <a:alphaModFix/>
          </a:blip>
          <a:stretch>
            <a:fillRect/>
          </a:stretch>
        </p:blipFill>
        <p:spPr>
          <a:xfrm>
            <a:off x="8229550" y="-12"/>
            <a:ext cx="914400" cy="914400"/>
          </a:xfrm>
          <a:prstGeom prst="ellipse">
            <a:avLst/>
          </a:prstGeom>
          <a:noFill/>
          <a:ln cap="flat" cmpd="sng" w="19050">
            <a:solidFill>
              <a:srgbClr val="062486"/>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p:nvPr/>
        </p:nvSpPr>
        <p:spPr>
          <a:xfrm>
            <a:off x="1008225" y="1233588"/>
            <a:ext cx="1452600" cy="1233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062486"/>
              </a:buClr>
              <a:buSzPts val="5400"/>
              <a:buFont typeface="Arial"/>
              <a:buNone/>
            </a:pPr>
            <a:r>
              <a:rPr b="1" i="0" lang="en" sz="5400" u="none" cap="none" strike="noStrike">
                <a:solidFill>
                  <a:srgbClr val="062486"/>
                </a:solidFill>
                <a:latin typeface="Arial"/>
                <a:ea typeface="Arial"/>
                <a:cs typeface="Arial"/>
                <a:sym typeface="Arial"/>
              </a:rPr>
              <a:t>0</a:t>
            </a:r>
            <a:r>
              <a:rPr b="1" lang="en" sz="5400">
                <a:solidFill>
                  <a:srgbClr val="062486"/>
                </a:solidFill>
              </a:rPr>
              <a:t>3</a:t>
            </a:r>
            <a:endParaRPr b="0" i="0" sz="5400" u="none" cap="none" strike="noStrike">
              <a:solidFill>
                <a:schemeClr val="dk1"/>
              </a:solidFill>
              <a:latin typeface="Calibri"/>
              <a:ea typeface="Calibri"/>
              <a:cs typeface="Calibri"/>
              <a:sym typeface="Calibri"/>
            </a:endParaRPr>
          </a:p>
        </p:txBody>
      </p:sp>
      <p:sp>
        <p:nvSpPr>
          <p:cNvPr id="63" name="Google Shape;63;p13"/>
          <p:cNvSpPr/>
          <p:nvPr/>
        </p:nvSpPr>
        <p:spPr>
          <a:xfrm>
            <a:off x="4110250" y="0"/>
            <a:ext cx="5033700" cy="123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62486"/>
              </a:buClr>
              <a:buSzPts val="3840"/>
              <a:buFont typeface="Arial"/>
              <a:buNone/>
            </a:pPr>
            <a:r>
              <a:rPr b="1" lang="en" sz="3840">
                <a:solidFill>
                  <a:srgbClr val="062486"/>
                </a:solidFill>
              </a:rPr>
              <a:t>Agent Overview</a:t>
            </a:r>
            <a:endParaRPr b="0" i="0" sz="3840" u="none" cap="none" strike="noStrike">
              <a:solidFill>
                <a:schemeClr val="dk1"/>
              </a:solidFill>
              <a:latin typeface="Calibri"/>
              <a:ea typeface="Calibri"/>
              <a:cs typeface="Calibri"/>
              <a:sym typeface="Calibri"/>
            </a:endParaRPr>
          </a:p>
        </p:txBody>
      </p:sp>
      <p:sp>
        <p:nvSpPr>
          <p:cNvPr id="64" name="Google Shape;64;p13"/>
          <p:cNvSpPr txBox="1"/>
          <p:nvPr/>
        </p:nvSpPr>
        <p:spPr>
          <a:xfrm>
            <a:off x="4110400" y="1119375"/>
            <a:ext cx="4802100" cy="3347700"/>
          </a:xfrm>
          <a:prstGeom prst="rect">
            <a:avLst/>
          </a:prstGeom>
          <a:noFill/>
          <a:ln>
            <a:noFill/>
          </a:ln>
        </p:spPr>
        <p:txBody>
          <a:bodyPr anchorCtr="0" anchor="t" bIns="91425" lIns="91425" spcFirstLastPara="1" rIns="91425" wrap="square" tIns="91425">
            <a:spAutoFit/>
          </a:bodyPr>
          <a:lstStyle/>
          <a:p>
            <a:pPr indent="-320294" lvl="0" marL="457200" rtl="0" algn="l">
              <a:lnSpc>
                <a:spcPct val="115000"/>
              </a:lnSpc>
              <a:spcBef>
                <a:spcPts val="0"/>
              </a:spcBef>
              <a:spcAft>
                <a:spcPts val="0"/>
              </a:spcAft>
              <a:buClr>
                <a:srgbClr val="383838"/>
              </a:buClr>
              <a:buSzPts val="1444"/>
              <a:buChar char="•"/>
            </a:pPr>
            <a:r>
              <a:rPr lang="en" sz="1444">
                <a:solidFill>
                  <a:srgbClr val="383838"/>
                </a:solidFill>
              </a:rPr>
              <a:t>To simplify the problem, Auto Sailor reflexively calculates the best sail angle based on the vessel’s heading</a:t>
            </a:r>
            <a:r>
              <a:rPr lang="en" sz="1444">
                <a:solidFill>
                  <a:srgbClr val="383838"/>
                </a:solidFill>
              </a:rPr>
              <a:t>.</a:t>
            </a:r>
            <a:endParaRPr sz="1444">
              <a:solidFill>
                <a:srgbClr val="383838"/>
              </a:solidFill>
            </a:endParaRPr>
          </a:p>
          <a:p>
            <a:pPr indent="-320294" lvl="0" marL="457200" rtl="0" algn="l">
              <a:lnSpc>
                <a:spcPct val="115000"/>
              </a:lnSpc>
              <a:spcBef>
                <a:spcPts val="1000"/>
              </a:spcBef>
              <a:spcAft>
                <a:spcPts val="0"/>
              </a:spcAft>
              <a:buClr>
                <a:srgbClr val="383838"/>
              </a:buClr>
              <a:buSzPts val="1444"/>
              <a:buChar char="•"/>
            </a:pPr>
            <a:r>
              <a:rPr lang="en" sz="1444">
                <a:solidFill>
                  <a:srgbClr val="383838"/>
                </a:solidFill>
              </a:rPr>
              <a:t>Auto Sailor’s only decision-making power is to set the vessel’s heading (</a:t>
            </a:r>
            <a:r>
              <a:rPr b="1" lang="en" sz="1444">
                <a:solidFill>
                  <a:srgbClr val="383838"/>
                </a:solidFill>
              </a:rPr>
              <a:t>Left,</a:t>
            </a:r>
            <a:r>
              <a:rPr lang="en" sz="1444">
                <a:solidFill>
                  <a:srgbClr val="383838"/>
                </a:solidFill>
              </a:rPr>
              <a:t> </a:t>
            </a:r>
            <a:r>
              <a:rPr b="1" lang="en" sz="1444">
                <a:solidFill>
                  <a:srgbClr val="383838"/>
                </a:solidFill>
              </a:rPr>
              <a:t>Right</a:t>
            </a:r>
            <a:r>
              <a:rPr lang="en" sz="1444">
                <a:solidFill>
                  <a:srgbClr val="383838"/>
                </a:solidFill>
              </a:rPr>
              <a:t>, or </a:t>
            </a:r>
            <a:r>
              <a:rPr b="1" lang="en" sz="1444">
                <a:solidFill>
                  <a:srgbClr val="383838"/>
                </a:solidFill>
              </a:rPr>
              <a:t>Ahead</a:t>
            </a:r>
            <a:r>
              <a:rPr lang="en" sz="1444">
                <a:solidFill>
                  <a:srgbClr val="383838"/>
                </a:solidFill>
              </a:rPr>
              <a:t>). </a:t>
            </a:r>
            <a:endParaRPr sz="1444">
              <a:solidFill>
                <a:srgbClr val="383838"/>
              </a:solidFill>
            </a:endParaRPr>
          </a:p>
          <a:p>
            <a:pPr indent="-320294" lvl="0" marL="457200" rtl="0" algn="l">
              <a:lnSpc>
                <a:spcPct val="115000"/>
              </a:lnSpc>
              <a:spcBef>
                <a:spcPts val="1000"/>
              </a:spcBef>
              <a:spcAft>
                <a:spcPts val="0"/>
              </a:spcAft>
              <a:buClr>
                <a:srgbClr val="383838"/>
              </a:buClr>
              <a:buSzPts val="1444"/>
              <a:buChar char="•"/>
            </a:pPr>
            <a:r>
              <a:rPr lang="en" sz="1444">
                <a:solidFill>
                  <a:srgbClr val="383838"/>
                </a:solidFill>
              </a:rPr>
              <a:t>Auto Sailor has full access to the vessel and wind information. It can use these to calculate future states for the </a:t>
            </a:r>
            <a:r>
              <a:rPr lang="en" sz="1444">
                <a:solidFill>
                  <a:srgbClr val="383838"/>
                </a:solidFill>
              </a:rPr>
              <a:t>available</a:t>
            </a:r>
            <a:r>
              <a:rPr lang="en" sz="1444">
                <a:solidFill>
                  <a:srgbClr val="383838"/>
                </a:solidFill>
              </a:rPr>
              <a:t> actions.</a:t>
            </a:r>
            <a:endParaRPr sz="1444">
              <a:solidFill>
                <a:srgbClr val="383838"/>
              </a:solidFill>
            </a:endParaRPr>
          </a:p>
          <a:p>
            <a:pPr indent="-320294" lvl="0" marL="457200" rtl="0" algn="l">
              <a:lnSpc>
                <a:spcPct val="115000"/>
              </a:lnSpc>
              <a:spcBef>
                <a:spcPts val="1000"/>
              </a:spcBef>
              <a:spcAft>
                <a:spcPts val="1000"/>
              </a:spcAft>
              <a:buClr>
                <a:srgbClr val="383838"/>
              </a:buClr>
              <a:buSzPts val="1444"/>
              <a:buChar char="•"/>
            </a:pPr>
            <a:r>
              <a:rPr lang="en" sz="1444">
                <a:solidFill>
                  <a:srgbClr val="383838"/>
                </a:solidFill>
              </a:rPr>
              <a:t>States are evaluated using the vessel’s </a:t>
            </a:r>
            <a:r>
              <a:rPr b="1" lang="en" sz="1444">
                <a:solidFill>
                  <a:srgbClr val="383838"/>
                </a:solidFill>
              </a:rPr>
              <a:t>distance </a:t>
            </a:r>
            <a:r>
              <a:rPr lang="en" sz="1444">
                <a:solidFill>
                  <a:srgbClr val="383838"/>
                </a:solidFill>
              </a:rPr>
              <a:t>from the target</a:t>
            </a:r>
            <a:r>
              <a:rPr lang="en" sz="1444">
                <a:solidFill>
                  <a:srgbClr val="383838"/>
                </a:solidFill>
              </a:rPr>
              <a:t> and </a:t>
            </a:r>
            <a:r>
              <a:rPr b="1" lang="en" sz="1444">
                <a:solidFill>
                  <a:srgbClr val="383838"/>
                </a:solidFill>
              </a:rPr>
              <a:t>radial velocity</a:t>
            </a:r>
            <a:r>
              <a:rPr lang="en" sz="1444">
                <a:solidFill>
                  <a:srgbClr val="383838"/>
                </a:solidFill>
              </a:rPr>
              <a:t> towards the target as heuristics.</a:t>
            </a:r>
            <a:endParaRPr sz="1444">
              <a:solidFill>
                <a:srgbClr val="383838"/>
              </a:solidFill>
            </a:endParaRPr>
          </a:p>
        </p:txBody>
      </p:sp>
      <p:pic>
        <p:nvPicPr>
          <p:cNvPr id="65" name="Google Shape;65;p13"/>
          <p:cNvPicPr preferRelativeResize="0"/>
          <p:nvPr/>
        </p:nvPicPr>
        <p:blipFill>
          <a:blip r:embed="rId3">
            <a:alphaModFix/>
          </a:blip>
          <a:stretch>
            <a:fillRect/>
          </a:stretch>
        </p:blipFill>
        <p:spPr>
          <a:xfrm>
            <a:off x="8229550" y="-12"/>
            <a:ext cx="914400" cy="914400"/>
          </a:xfrm>
          <a:prstGeom prst="ellipse">
            <a:avLst/>
          </a:prstGeom>
          <a:noFill/>
          <a:ln cap="flat" cmpd="sng" w="19050">
            <a:solidFill>
              <a:srgbClr val="062486"/>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p:nvPr/>
        </p:nvSpPr>
        <p:spPr>
          <a:xfrm>
            <a:off x="1008225" y="1233588"/>
            <a:ext cx="1452600" cy="1233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062486"/>
              </a:buClr>
              <a:buSzPts val="5400"/>
              <a:buFont typeface="Arial"/>
              <a:buNone/>
            </a:pPr>
            <a:r>
              <a:rPr b="1" i="0" lang="en" sz="5400" u="none" cap="none" strike="noStrike">
                <a:solidFill>
                  <a:srgbClr val="062486"/>
                </a:solidFill>
                <a:latin typeface="Arial"/>
                <a:ea typeface="Arial"/>
                <a:cs typeface="Arial"/>
                <a:sym typeface="Arial"/>
              </a:rPr>
              <a:t>0</a:t>
            </a:r>
            <a:r>
              <a:rPr b="1" lang="en" sz="5400">
                <a:solidFill>
                  <a:srgbClr val="062486"/>
                </a:solidFill>
              </a:rPr>
              <a:t>4</a:t>
            </a:r>
            <a:endParaRPr b="0" i="0" sz="5400" u="none" cap="none" strike="noStrike">
              <a:solidFill>
                <a:schemeClr val="dk1"/>
              </a:solidFill>
              <a:latin typeface="Calibri"/>
              <a:ea typeface="Calibri"/>
              <a:cs typeface="Calibri"/>
              <a:sym typeface="Calibri"/>
            </a:endParaRPr>
          </a:p>
        </p:txBody>
      </p:sp>
      <p:sp>
        <p:nvSpPr>
          <p:cNvPr id="72" name="Google Shape;72;p14"/>
          <p:cNvSpPr/>
          <p:nvPr/>
        </p:nvSpPr>
        <p:spPr>
          <a:xfrm>
            <a:off x="4110250" y="0"/>
            <a:ext cx="5033700" cy="123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62486"/>
              </a:buClr>
              <a:buSzPts val="3840"/>
              <a:buFont typeface="Arial"/>
              <a:buNone/>
            </a:pPr>
            <a:r>
              <a:rPr b="1" lang="en" sz="3840">
                <a:solidFill>
                  <a:srgbClr val="062486"/>
                </a:solidFill>
              </a:rPr>
              <a:t>Agent Details</a:t>
            </a:r>
            <a:endParaRPr b="0" i="0" sz="3840" u="none" cap="none" strike="noStrike">
              <a:solidFill>
                <a:schemeClr val="dk1"/>
              </a:solidFill>
              <a:latin typeface="Calibri"/>
              <a:ea typeface="Calibri"/>
              <a:cs typeface="Calibri"/>
              <a:sym typeface="Calibri"/>
            </a:endParaRPr>
          </a:p>
        </p:txBody>
      </p:sp>
      <p:sp>
        <p:nvSpPr>
          <p:cNvPr id="73" name="Google Shape;73;p14"/>
          <p:cNvSpPr txBox="1"/>
          <p:nvPr/>
        </p:nvSpPr>
        <p:spPr>
          <a:xfrm>
            <a:off x="4110400" y="1119375"/>
            <a:ext cx="4802100" cy="2581800"/>
          </a:xfrm>
          <a:prstGeom prst="rect">
            <a:avLst/>
          </a:prstGeom>
          <a:noFill/>
          <a:ln>
            <a:noFill/>
          </a:ln>
        </p:spPr>
        <p:txBody>
          <a:bodyPr anchorCtr="0" anchor="t" bIns="91425" lIns="91425" spcFirstLastPara="1" rIns="91425" wrap="square" tIns="91425">
            <a:spAutoFit/>
          </a:bodyPr>
          <a:lstStyle/>
          <a:p>
            <a:pPr indent="-320294" lvl="0" marL="457200" rtl="0" algn="l">
              <a:lnSpc>
                <a:spcPct val="115000"/>
              </a:lnSpc>
              <a:spcBef>
                <a:spcPts val="0"/>
              </a:spcBef>
              <a:spcAft>
                <a:spcPts val="0"/>
              </a:spcAft>
              <a:buClr>
                <a:srgbClr val="383838"/>
              </a:buClr>
              <a:buSzPts val="1444"/>
              <a:buChar char="•"/>
            </a:pPr>
            <a:r>
              <a:rPr lang="en" sz="1444">
                <a:solidFill>
                  <a:srgbClr val="383838"/>
                </a:solidFill>
              </a:rPr>
              <a:t>We created four different agents for this project:</a:t>
            </a:r>
            <a:endParaRPr sz="1444">
              <a:solidFill>
                <a:srgbClr val="383838"/>
              </a:solidFill>
            </a:endParaRPr>
          </a:p>
          <a:p>
            <a:pPr indent="-320294" lvl="1" marL="914400" rtl="0" algn="l">
              <a:lnSpc>
                <a:spcPct val="115000"/>
              </a:lnSpc>
              <a:spcBef>
                <a:spcPts val="1000"/>
              </a:spcBef>
              <a:spcAft>
                <a:spcPts val="0"/>
              </a:spcAft>
              <a:buClr>
                <a:srgbClr val="383838"/>
              </a:buClr>
              <a:buSzPts val="1444"/>
              <a:buChar char="○"/>
            </a:pPr>
            <a:r>
              <a:rPr lang="en" sz="1444">
                <a:solidFill>
                  <a:srgbClr val="383838"/>
                </a:solidFill>
              </a:rPr>
              <a:t>Reflex Agent</a:t>
            </a:r>
            <a:endParaRPr sz="1444">
              <a:solidFill>
                <a:srgbClr val="383838"/>
              </a:solidFill>
            </a:endParaRPr>
          </a:p>
          <a:p>
            <a:pPr indent="-320294" lvl="1" marL="914400" rtl="0" algn="l">
              <a:lnSpc>
                <a:spcPct val="115000"/>
              </a:lnSpc>
              <a:spcBef>
                <a:spcPts val="1000"/>
              </a:spcBef>
              <a:spcAft>
                <a:spcPts val="0"/>
              </a:spcAft>
              <a:buClr>
                <a:srgbClr val="383838"/>
              </a:buClr>
              <a:buSzPts val="1444"/>
              <a:buChar char="○"/>
            </a:pPr>
            <a:r>
              <a:rPr lang="en" sz="1444">
                <a:solidFill>
                  <a:srgbClr val="383838"/>
                </a:solidFill>
              </a:rPr>
              <a:t>Greedy Depth-Limited Search</a:t>
            </a:r>
            <a:endParaRPr sz="1444">
              <a:solidFill>
                <a:srgbClr val="383838"/>
              </a:solidFill>
            </a:endParaRPr>
          </a:p>
          <a:p>
            <a:pPr indent="-320294" lvl="1" marL="914400" rtl="0" algn="l">
              <a:lnSpc>
                <a:spcPct val="115000"/>
              </a:lnSpc>
              <a:spcBef>
                <a:spcPts val="1000"/>
              </a:spcBef>
              <a:spcAft>
                <a:spcPts val="0"/>
              </a:spcAft>
              <a:buClr>
                <a:srgbClr val="383838"/>
              </a:buClr>
              <a:buSzPts val="1444"/>
              <a:buChar char="○"/>
            </a:pPr>
            <a:r>
              <a:rPr lang="en" sz="1444">
                <a:solidFill>
                  <a:srgbClr val="383838"/>
                </a:solidFill>
              </a:rPr>
              <a:t>Depth-Limited Search</a:t>
            </a:r>
            <a:endParaRPr sz="1444">
              <a:solidFill>
                <a:srgbClr val="383838"/>
              </a:solidFill>
            </a:endParaRPr>
          </a:p>
          <a:p>
            <a:pPr indent="-320294" lvl="1" marL="914400" rtl="0" algn="l">
              <a:lnSpc>
                <a:spcPct val="115000"/>
              </a:lnSpc>
              <a:spcBef>
                <a:spcPts val="1000"/>
              </a:spcBef>
              <a:spcAft>
                <a:spcPts val="0"/>
              </a:spcAft>
              <a:buClr>
                <a:srgbClr val="383838"/>
              </a:buClr>
              <a:buSzPts val="1444"/>
              <a:buChar char="○"/>
            </a:pPr>
            <a:r>
              <a:rPr lang="en" sz="1444">
                <a:solidFill>
                  <a:srgbClr val="383838"/>
                </a:solidFill>
              </a:rPr>
              <a:t>A*</a:t>
            </a:r>
            <a:endParaRPr sz="1444">
              <a:solidFill>
                <a:srgbClr val="383838"/>
              </a:solidFill>
            </a:endParaRPr>
          </a:p>
          <a:p>
            <a:pPr indent="-320294" lvl="0" marL="457200" rtl="0" algn="l">
              <a:lnSpc>
                <a:spcPct val="115000"/>
              </a:lnSpc>
              <a:spcBef>
                <a:spcPts val="1000"/>
              </a:spcBef>
              <a:spcAft>
                <a:spcPts val="1000"/>
              </a:spcAft>
              <a:buClr>
                <a:srgbClr val="383838"/>
              </a:buClr>
              <a:buSzPts val="1444"/>
              <a:buChar char="•"/>
            </a:pPr>
            <a:r>
              <a:rPr lang="en" sz="1444">
                <a:solidFill>
                  <a:srgbClr val="383838"/>
                </a:solidFill>
              </a:rPr>
              <a:t>We will demo each agent, describing the strategy and implementation of each.</a:t>
            </a:r>
            <a:endParaRPr sz="1444">
              <a:solidFill>
                <a:srgbClr val="383838"/>
              </a:solidFill>
            </a:endParaRPr>
          </a:p>
        </p:txBody>
      </p:sp>
      <p:pic>
        <p:nvPicPr>
          <p:cNvPr id="74" name="Google Shape;74;p14"/>
          <p:cNvPicPr preferRelativeResize="0"/>
          <p:nvPr/>
        </p:nvPicPr>
        <p:blipFill>
          <a:blip r:embed="rId3">
            <a:alphaModFix/>
          </a:blip>
          <a:stretch>
            <a:fillRect/>
          </a:stretch>
        </p:blipFill>
        <p:spPr>
          <a:xfrm>
            <a:off x="8229550" y="0"/>
            <a:ext cx="914400" cy="914400"/>
          </a:xfrm>
          <a:prstGeom prst="ellipse">
            <a:avLst/>
          </a:prstGeom>
          <a:noFill/>
          <a:ln cap="flat" cmpd="sng" w="19050">
            <a:solidFill>
              <a:srgbClr val="062486"/>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p:nvPr/>
        </p:nvSpPr>
        <p:spPr>
          <a:xfrm>
            <a:off x="911099" y="-3475"/>
            <a:ext cx="7321800" cy="8193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062486"/>
              </a:buClr>
              <a:buSzPts val="3840"/>
              <a:buFont typeface="Arial"/>
              <a:buNone/>
            </a:pPr>
            <a:r>
              <a:rPr b="1" lang="en" sz="3840">
                <a:solidFill>
                  <a:srgbClr val="062486"/>
                </a:solidFill>
              </a:rPr>
              <a:t>Agent Details</a:t>
            </a:r>
            <a:r>
              <a:rPr b="1" i="0" lang="en" sz="3600" u="none" cap="none" strike="noStrike">
                <a:solidFill>
                  <a:srgbClr val="062486"/>
                </a:solidFill>
                <a:latin typeface="Arial"/>
                <a:ea typeface="Arial"/>
                <a:cs typeface="Arial"/>
                <a:sym typeface="Arial"/>
              </a:rPr>
              <a:t>:</a:t>
            </a:r>
            <a:r>
              <a:rPr b="1" i="0" lang="en" sz="3600" u="none" cap="none" strike="noStrike">
                <a:solidFill>
                  <a:srgbClr val="062486"/>
                </a:solidFill>
                <a:latin typeface="Arial"/>
                <a:ea typeface="Arial"/>
                <a:cs typeface="Arial"/>
                <a:sym typeface="Arial"/>
              </a:rPr>
              <a:t> </a:t>
            </a:r>
            <a:r>
              <a:rPr b="1" i="1" lang="en" sz="3600">
                <a:solidFill>
                  <a:srgbClr val="062486"/>
                </a:solidFill>
              </a:rPr>
              <a:t>Reflex Agent</a:t>
            </a:r>
            <a:endParaRPr b="0" i="1" sz="3600" u="none" cap="none" strike="noStrike">
              <a:solidFill>
                <a:srgbClr val="062486"/>
              </a:solidFill>
              <a:latin typeface="Calibri"/>
              <a:ea typeface="Calibri"/>
              <a:cs typeface="Calibri"/>
              <a:sym typeface="Calibri"/>
            </a:endParaRPr>
          </a:p>
        </p:txBody>
      </p:sp>
      <p:sp>
        <p:nvSpPr>
          <p:cNvPr id="81" name="Google Shape;81;p15"/>
          <p:cNvSpPr/>
          <p:nvPr/>
        </p:nvSpPr>
        <p:spPr>
          <a:xfrm>
            <a:off x="223575" y="2202800"/>
            <a:ext cx="2168400" cy="14694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b="1" lang="en" sz="1600">
                <a:solidFill>
                  <a:srgbClr val="383838"/>
                </a:solidFill>
              </a:rPr>
              <a:t>Pros</a:t>
            </a:r>
            <a:r>
              <a:rPr lang="en" sz="1600">
                <a:solidFill>
                  <a:srgbClr val="383838"/>
                </a:solidFill>
              </a:rPr>
              <a:t>:</a:t>
            </a:r>
            <a:endParaRPr sz="1600">
              <a:solidFill>
                <a:srgbClr val="383838"/>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Fast</a:t>
            </a:r>
            <a:endParaRPr>
              <a:solidFill>
                <a:srgbClr val="383838"/>
              </a:solidFill>
            </a:endParaRPr>
          </a:p>
          <a:p>
            <a:pPr indent="0" lvl="0" marL="0" marR="0" rtl="0" algn="l">
              <a:lnSpc>
                <a:spcPct val="115000"/>
              </a:lnSpc>
              <a:spcBef>
                <a:spcPts val="0"/>
              </a:spcBef>
              <a:spcAft>
                <a:spcPts val="0"/>
              </a:spcAft>
              <a:buNone/>
            </a:pPr>
            <a:r>
              <a:rPr b="1" lang="en" sz="1600">
                <a:solidFill>
                  <a:srgbClr val="383838"/>
                </a:solidFill>
              </a:rPr>
              <a:t>Cons</a:t>
            </a:r>
            <a:r>
              <a:rPr lang="en" sz="1600">
                <a:solidFill>
                  <a:srgbClr val="383838"/>
                </a:solidFill>
              </a:rPr>
              <a:t>:</a:t>
            </a:r>
            <a:endParaRPr sz="1600">
              <a:solidFill>
                <a:srgbClr val="383838"/>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Complicated casing </a:t>
            </a:r>
            <a:endParaRPr i="0" u="none" cap="none" strike="noStrike">
              <a:solidFill>
                <a:schemeClr val="dk1"/>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Suboptimal routing</a:t>
            </a:r>
            <a:endParaRPr i="0" u="none" cap="none" strike="noStrike">
              <a:solidFill>
                <a:schemeClr val="dk1"/>
              </a:solidFill>
            </a:endParaRPr>
          </a:p>
        </p:txBody>
      </p:sp>
      <p:pic>
        <p:nvPicPr>
          <p:cNvPr id="82" name="Google Shape;82;p15"/>
          <p:cNvPicPr preferRelativeResize="0"/>
          <p:nvPr/>
        </p:nvPicPr>
        <p:blipFill rotWithShape="1">
          <a:blip r:embed="rId3">
            <a:alphaModFix/>
          </a:blip>
          <a:srcRect b="16730" l="0" r="0" t="3063"/>
          <a:stretch/>
        </p:blipFill>
        <p:spPr>
          <a:xfrm>
            <a:off x="8229450" y="-3463"/>
            <a:ext cx="914400" cy="914400"/>
          </a:xfrm>
          <a:prstGeom prst="ellipse">
            <a:avLst/>
          </a:prstGeom>
          <a:noFill/>
          <a:ln cap="flat" cmpd="sng" w="19050">
            <a:solidFill>
              <a:srgbClr val="062486"/>
            </a:solidFill>
            <a:prstDash val="solid"/>
            <a:round/>
            <a:headEnd len="sm" w="sm" type="none"/>
            <a:tailEnd len="sm" w="sm" type="none"/>
          </a:ln>
        </p:spPr>
      </p:pic>
      <p:pic>
        <p:nvPicPr>
          <p:cNvPr id="83" name="Google Shape;83;p15" title="reflex.mov">
            <a:hlinkClick r:id="rId4"/>
          </p:cNvPr>
          <p:cNvPicPr preferRelativeResize="0"/>
          <p:nvPr/>
        </p:nvPicPr>
        <p:blipFill>
          <a:blip r:embed="rId5">
            <a:alphaModFix/>
          </a:blip>
          <a:stretch>
            <a:fillRect/>
          </a:stretch>
        </p:blipFill>
        <p:spPr>
          <a:xfrm>
            <a:off x="2391975" y="1120423"/>
            <a:ext cx="6752026" cy="40230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p:nvPr/>
        </p:nvSpPr>
        <p:spPr>
          <a:xfrm>
            <a:off x="911099" y="-3475"/>
            <a:ext cx="7321800" cy="8193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062486"/>
              </a:buClr>
              <a:buSzPts val="3840"/>
              <a:buFont typeface="Arial"/>
              <a:buNone/>
            </a:pPr>
            <a:r>
              <a:rPr b="1" lang="en" sz="3840">
                <a:solidFill>
                  <a:srgbClr val="062486"/>
                </a:solidFill>
              </a:rPr>
              <a:t>Agent Details</a:t>
            </a:r>
            <a:r>
              <a:rPr b="1" i="0" lang="en" sz="3600" u="none" cap="none" strike="noStrike">
                <a:solidFill>
                  <a:srgbClr val="062486"/>
                </a:solidFill>
                <a:latin typeface="Arial"/>
                <a:ea typeface="Arial"/>
                <a:cs typeface="Arial"/>
                <a:sym typeface="Arial"/>
              </a:rPr>
              <a:t>: </a:t>
            </a:r>
            <a:r>
              <a:rPr b="1" i="1" lang="en" sz="3600">
                <a:solidFill>
                  <a:srgbClr val="062486"/>
                </a:solidFill>
              </a:rPr>
              <a:t>Greedy DLS</a:t>
            </a:r>
            <a:endParaRPr b="0" i="1" sz="3600" u="none" cap="none" strike="noStrike">
              <a:solidFill>
                <a:srgbClr val="062486"/>
              </a:solidFill>
              <a:latin typeface="Calibri"/>
              <a:ea typeface="Calibri"/>
              <a:cs typeface="Calibri"/>
              <a:sym typeface="Calibri"/>
            </a:endParaRPr>
          </a:p>
        </p:txBody>
      </p:sp>
      <p:sp>
        <p:nvSpPr>
          <p:cNvPr id="90" name="Google Shape;90;p16"/>
          <p:cNvSpPr/>
          <p:nvPr/>
        </p:nvSpPr>
        <p:spPr>
          <a:xfrm>
            <a:off x="223575" y="2202800"/>
            <a:ext cx="2168700" cy="14694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b="1" lang="en" sz="1600">
                <a:solidFill>
                  <a:srgbClr val="383838"/>
                </a:solidFill>
              </a:rPr>
              <a:t>Pros</a:t>
            </a:r>
            <a:r>
              <a:rPr lang="en" sz="1600">
                <a:solidFill>
                  <a:srgbClr val="383838"/>
                </a:solidFill>
              </a:rPr>
              <a:t>:</a:t>
            </a:r>
            <a:endParaRPr sz="1600">
              <a:solidFill>
                <a:srgbClr val="383838"/>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Reaches goal upwind</a:t>
            </a:r>
            <a:endParaRPr>
              <a:solidFill>
                <a:srgbClr val="383838"/>
              </a:solidFill>
            </a:endParaRPr>
          </a:p>
          <a:p>
            <a:pPr indent="0" lvl="0" marL="0" marR="0" rtl="0" algn="l">
              <a:lnSpc>
                <a:spcPct val="115000"/>
              </a:lnSpc>
              <a:spcBef>
                <a:spcPts val="0"/>
              </a:spcBef>
              <a:spcAft>
                <a:spcPts val="0"/>
              </a:spcAft>
              <a:buNone/>
            </a:pPr>
            <a:r>
              <a:rPr b="1" lang="en" sz="1600">
                <a:solidFill>
                  <a:srgbClr val="383838"/>
                </a:solidFill>
              </a:rPr>
              <a:t>Cons</a:t>
            </a:r>
            <a:r>
              <a:rPr lang="en" sz="1600">
                <a:solidFill>
                  <a:srgbClr val="383838"/>
                </a:solidFill>
              </a:rPr>
              <a:t>:</a:t>
            </a:r>
            <a:endParaRPr sz="1600">
              <a:solidFill>
                <a:srgbClr val="383838"/>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Suboptimal pathing</a:t>
            </a:r>
            <a:endParaRPr i="0" u="none" cap="none" strike="noStrike">
              <a:solidFill>
                <a:schemeClr val="dk1"/>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Long calculation</a:t>
            </a:r>
            <a:endParaRPr i="0" u="none" cap="none" strike="noStrike">
              <a:solidFill>
                <a:schemeClr val="dk1"/>
              </a:solidFill>
            </a:endParaRPr>
          </a:p>
        </p:txBody>
      </p:sp>
      <p:pic>
        <p:nvPicPr>
          <p:cNvPr id="91" name="Google Shape;91;p16"/>
          <p:cNvPicPr preferRelativeResize="0"/>
          <p:nvPr/>
        </p:nvPicPr>
        <p:blipFill>
          <a:blip r:embed="rId3">
            <a:alphaModFix/>
          </a:blip>
          <a:stretch>
            <a:fillRect/>
          </a:stretch>
        </p:blipFill>
        <p:spPr>
          <a:xfrm>
            <a:off x="8229450" y="-3487"/>
            <a:ext cx="914400" cy="914400"/>
          </a:xfrm>
          <a:prstGeom prst="ellipse">
            <a:avLst/>
          </a:prstGeom>
          <a:noFill/>
          <a:ln cap="flat" cmpd="sng" w="19050">
            <a:solidFill>
              <a:srgbClr val="062486"/>
            </a:solidFill>
            <a:prstDash val="solid"/>
            <a:round/>
            <a:headEnd len="sm" w="sm" type="none"/>
            <a:tailEnd len="sm" w="sm" type="none"/>
          </a:ln>
        </p:spPr>
      </p:pic>
      <p:pic>
        <p:nvPicPr>
          <p:cNvPr id="92" name="Google Shape;92;p16" title="greedy.mov">
            <a:hlinkClick r:id="rId4"/>
          </p:cNvPr>
          <p:cNvPicPr preferRelativeResize="0"/>
          <p:nvPr/>
        </p:nvPicPr>
        <p:blipFill>
          <a:blip r:embed="rId5">
            <a:alphaModFix/>
          </a:blip>
          <a:stretch>
            <a:fillRect/>
          </a:stretch>
        </p:blipFill>
        <p:spPr>
          <a:xfrm>
            <a:off x="2392275" y="1120615"/>
            <a:ext cx="6751723" cy="402288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p:nvPr/>
        </p:nvSpPr>
        <p:spPr>
          <a:xfrm>
            <a:off x="911099" y="76450"/>
            <a:ext cx="7321800" cy="8193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062486"/>
              </a:buClr>
              <a:buSzPts val="3840"/>
              <a:buFont typeface="Arial"/>
              <a:buNone/>
            </a:pPr>
            <a:r>
              <a:rPr b="1" lang="en" sz="3840">
                <a:solidFill>
                  <a:srgbClr val="062486"/>
                </a:solidFill>
              </a:rPr>
              <a:t>Agent Details</a:t>
            </a:r>
            <a:r>
              <a:rPr b="1" i="0" lang="en" sz="3600" u="none" cap="none" strike="noStrike">
                <a:solidFill>
                  <a:srgbClr val="062486"/>
                </a:solidFill>
                <a:latin typeface="Arial"/>
                <a:ea typeface="Arial"/>
                <a:cs typeface="Arial"/>
                <a:sym typeface="Arial"/>
              </a:rPr>
              <a:t>: </a:t>
            </a:r>
            <a:r>
              <a:rPr b="1" i="1" lang="en" sz="3600">
                <a:solidFill>
                  <a:srgbClr val="062486"/>
                </a:solidFill>
              </a:rPr>
              <a:t>DLS</a:t>
            </a:r>
            <a:endParaRPr b="0" i="1" sz="3600" u="none" cap="none" strike="noStrike">
              <a:solidFill>
                <a:srgbClr val="062486"/>
              </a:solidFill>
              <a:latin typeface="Calibri"/>
              <a:ea typeface="Calibri"/>
              <a:cs typeface="Calibri"/>
              <a:sym typeface="Calibri"/>
            </a:endParaRPr>
          </a:p>
        </p:txBody>
      </p:sp>
      <p:sp>
        <p:nvSpPr>
          <p:cNvPr id="99" name="Google Shape;99;p17"/>
          <p:cNvSpPr/>
          <p:nvPr/>
        </p:nvSpPr>
        <p:spPr>
          <a:xfrm>
            <a:off x="223575" y="2202800"/>
            <a:ext cx="2168700" cy="14568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b="1" lang="en" sz="1600">
                <a:solidFill>
                  <a:srgbClr val="383838"/>
                </a:solidFill>
              </a:rPr>
              <a:t>Pros</a:t>
            </a:r>
            <a:r>
              <a:rPr lang="en" sz="1600">
                <a:solidFill>
                  <a:srgbClr val="383838"/>
                </a:solidFill>
              </a:rPr>
              <a:t>:</a:t>
            </a:r>
            <a:endParaRPr sz="1600">
              <a:solidFill>
                <a:srgbClr val="383838"/>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Less jitter and better pathing than greedy</a:t>
            </a:r>
            <a:endParaRPr>
              <a:solidFill>
                <a:srgbClr val="383838"/>
              </a:solidFill>
            </a:endParaRPr>
          </a:p>
          <a:p>
            <a:pPr indent="0" lvl="0" marL="0" marR="0" rtl="0" algn="l">
              <a:lnSpc>
                <a:spcPct val="115000"/>
              </a:lnSpc>
              <a:spcBef>
                <a:spcPts val="0"/>
              </a:spcBef>
              <a:spcAft>
                <a:spcPts val="0"/>
              </a:spcAft>
              <a:buNone/>
            </a:pPr>
            <a:r>
              <a:rPr b="1" lang="en" sz="1600">
                <a:solidFill>
                  <a:srgbClr val="383838"/>
                </a:solidFill>
              </a:rPr>
              <a:t>Cons</a:t>
            </a:r>
            <a:r>
              <a:rPr lang="en" sz="1600">
                <a:solidFill>
                  <a:srgbClr val="383838"/>
                </a:solidFill>
              </a:rPr>
              <a:t>:</a:t>
            </a:r>
            <a:endParaRPr sz="1600">
              <a:solidFill>
                <a:srgbClr val="383838"/>
              </a:solidFill>
            </a:endParaRPr>
          </a:p>
          <a:p>
            <a:pPr indent="-330200" lvl="0" marL="342900" marR="0" rtl="0" algn="l">
              <a:lnSpc>
                <a:spcPct val="115000"/>
              </a:lnSpc>
              <a:spcBef>
                <a:spcPts val="0"/>
              </a:spcBef>
              <a:spcAft>
                <a:spcPts val="0"/>
              </a:spcAft>
              <a:buClr>
                <a:srgbClr val="383838"/>
              </a:buClr>
              <a:buSzPts val="1400"/>
              <a:buChar char="•"/>
            </a:pPr>
            <a:r>
              <a:rPr lang="en">
                <a:solidFill>
                  <a:srgbClr val="383838"/>
                </a:solidFill>
              </a:rPr>
              <a:t>Slowest start-up</a:t>
            </a:r>
            <a:endParaRPr i="0" u="none" cap="none" strike="noStrike">
              <a:solidFill>
                <a:schemeClr val="dk1"/>
              </a:solidFill>
            </a:endParaRPr>
          </a:p>
        </p:txBody>
      </p:sp>
      <p:pic>
        <p:nvPicPr>
          <p:cNvPr id="100" name="Google Shape;100;p17"/>
          <p:cNvPicPr preferRelativeResize="0"/>
          <p:nvPr/>
        </p:nvPicPr>
        <p:blipFill>
          <a:blip r:embed="rId3">
            <a:alphaModFix/>
          </a:blip>
          <a:stretch>
            <a:fillRect/>
          </a:stretch>
        </p:blipFill>
        <p:spPr>
          <a:xfrm>
            <a:off x="8232900" y="-12"/>
            <a:ext cx="914400" cy="914400"/>
          </a:xfrm>
          <a:prstGeom prst="ellipse">
            <a:avLst/>
          </a:prstGeom>
          <a:noFill/>
          <a:ln cap="flat" cmpd="sng" w="19050">
            <a:solidFill>
              <a:srgbClr val="062486"/>
            </a:solidFill>
            <a:prstDash val="solid"/>
            <a:round/>
            <a:headEnd len="sm" w="sm" type="none"/>
            <a:tailEnd len="sm" w="sm" type="none"/>
          </a:ln>
        </p:spPr>
      </p:pic>
      <p:pic>
        <p:nvPicPr>
          <p:cNvPr id="101" name="Google Shape;101;p17" title="dls.mov">
            <a:hlinkClick r:id="rId4"/>
          </p:cNvPr>
          <p:cNvPicPr preferRelativeResize="0"/>
          <p:nvPr/>
        </p:nvPicPr>
        <p:blipFill>
          <a:blip r:embed="rId5">
            <a:alphaModFix/>
          </a:blip>
          <a:stretch>
            <a:fillRect/>
          </a:stretch>
        </p:blipFill>
        <p:spPr>
          <a:xfrm>
            <a:off x="2392275" y="1118649"/>
            <a:ext cx="6755026" cy="40248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